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8" r:id="rId3"/>
    <p:sldId id="259" r:id="rId4"/>
    <p:sldId id="257" r:id="rId5"/>
    <p:sldId id="260" r:id="rId6"/>
    <p:sldId id="261" r:id="rId7"/>
    <p:sldId id="262" r:id="rId8"/>
    <p:sldId id="263" r:id="rId9"/>
    <p:sldId id="264" r:id="rId10"/>
    <p:sldId id="274" r:id="rId11"/>
    <p:sldId id="265" r:id="rId12"/>
    <p:sldId id="268" r:id="rId13"/>
    <p:sldId id="275" r:id="rId14"/>
    <p:sldId id="269" r:id="rId15"/>
    <p:sldId id="270" r:id="rId16"/>
    <p:sldId id="271" r:id="rId17"/>
    <p:sldId id="272" r:id="rId18"/>
    <p:sldId id="273" r:id="rId19"/>
    <p:sldId id="266" r:id="rId20"/>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81"/>
  </p:normalViewPr>
  <p:slideViewPr>
    <p:cSldViewPr snapToGrid="0" snapToObjects="1">
      <p:cViewPr varScale="1">
        <p:scale>
          <a:sx n="107" d="100"/>
          <a:sy n="107" d="100"/>
        </p:scale>
        <p:origin x="73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E867A4-4A36-FD4A-B0E0-CE420C997EE2}" type="datetimeFigureOut">
              <a:rPr lang="es-ES_tradnl" smtClean="0"/>
              <a:t>29/9/22</a:t>
            </a:fld>
            <a:endParaRPr lang="es-ES_tradn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es-ES"/>
              <a:t>Editar los estilos de texto del patrón
Segundo nivel
Tercer nivel
Cuarto nivel
Quinto nivel</a:t>
            </a:r>
            <a:endParaRPr lang="es-ES_tradn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FD3D73-C673-5C4B-B68E-D6588BA25D01}" type="slidenum">
              <a:rPr lang="es-ES_tradnl" smtClean="0"/>
              <a:t>‹Nº›</a:t>
            </a:fld>
            <a:endParaRPr lang="es-ES_tradnl"/>
          </a:p>
        </p:txBody>
      </p:sp>
    </p:spTree>
    <p:extLst>
      <p:ext uri="{BB962C8B-B14F-4D97-AF65-F5344CB8AC3E}">
        <p14:creationId xmlns:p14="http://schemas.microsoft.com/office/powerpoint/2010/main" val="2335384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EFFD3D73-C673-5C4B-B68E-D6588BA25D01}" type="slidenum">
              <a:rPr lang="es-ES_tradnl" smtClean="0"/>
              <a:t>7</a:t>
            </a:fld>
            <a:endParaRPr lang="es-ES_tradnl"/>
          </a:p>
        </p:txBody>
      </p:sp>
    </p:spTree>
    <p:extLst>
      <p:ext uri="{BB962C8B-B14F-4D97-AF65-F5344CB8AC3E}">
        <p14:creationId xmlns:p14="http://schemas.microsoft.com/office/powerpoint/2010/main" val="2584471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EFFD3D73-C673-5C4B-B68E-D6588BA25D01}" type="slidenum">
              <a:rPr lang="es-ES_tradnl" smtClean="0"/>
              <a:t>8</a:t>
            </a:fld>
            <a:endParaRPr lang="es-ES_tradnl"/>
          </a:p>
        </p:txBody>
      </p:sp>
    </p:spTree>
    <p:extLst>
      <p:ext uri="{BB962C8B-B14F-4D97-AF65-F5344CB8AC3E}">
        <p14:creationId xmlns:p14="http://schemas.microsoft.com/office/powerpoint/2010/main" val="3225423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EFFD3D73-C673-5C4B-B68E-D6588BA25D01}" type="slidenum">
              <a:rPr lang="es-ES_tradnl" smtClean="0"/>
              <a:t>9</a:t>
            </a:fld>
            <a:endParaRPr lang="es-ES_tradnl"/>
          </a:p>
        </p:txBody>
      </p:sp>
    </p:spTree>
    <p:extLst>
      <p:ext uri="{BB962C8B-B14F-4D97-AF65-F5344CB8AC3E}">
        <p14:creationId xmlns:p14="http://schemas.microsoft.com/office/powerpoint/2010/main" val="2450490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EFFD3D73-C673-5C4B-B68E-D6588BA25D01}" type="slidenum">
              <a:rPr lang="es-ES_tradnl" smtClean="0"/>
              <a:t>11</a:t>
            </a:fld>
            <a:endParaRPr lang="es-ES_tradnl"/>
          </a:p>
        </p:txBody>
      </p:sp>
    </p:spTree>
    <p:extLst>
      <p:ext uri="{BB962C8B-B14F-4D97-AF65-F5344CB8AC3E}">
        <p14:creationId xmlns:p14="http://schemas.microsoft.com/office/powerpoint/2010/main" val="2546905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EFFD3D73-C673-5C4B-B68E-D6588BA25D01}" type="slidenum">
              <a:rPr lang="es-ES_tradnl" smtClean="0"/>
              <a:t>14</a:t>
            </a:fld>
            <a:endParaRPr lang="es-ES_tradnl"/>
          </a:p>
        </p:txBody>
      </p:sp>
    </p:spTree>
    <p:extLst>
      <p:ext uri="{BB962C8B-B14F-4D97-AF65-F5344CB8AC3E}">
        <p14:creationId xmlns:p14="http://schemas.microsoft.com/office/powerpoint/2010/main" val="1106007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EFFD3D73-C673-5C4B-B68E-D6588BA25D01}" type="slidenum">
              <a:rPr lang="es-ES_tradnl" smtClean="0"/>
              <a:t>15</a:t>
            </a:fld>
            <a:endParaRPr lang="es-ES_tradnl"/>
          </a:p>
        </p:txBody>
      </p:sp>
    </p:spTree>
    <p:extLst>
      <p:ext uri="{BB962C8B-B14F-4D97-AF65-F5344CB8AC3E}">
        <p14:creationId xmlns:p14="http://schemas.microsoft.com/office/powerpoint/2010/main" val="3990295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EFFD3D73-C673-5C4B-B68E-D6588BA25D01}" type="slidenum">
              <a:rPr lang="es-ES_tradnl" smtClean="0"/>
              <a:t>17</a:t>
            </a:fld>
            <a:endParaRPr lang="es-ES_tradnl"/>
          </a:p>
        </p:txBody>
      </p:sp>
    </p:spTree>
    <p:extLst>
      <p:ext uri="{BB962C8B-B14F-4D97-AF65-F5344CB8AC3E}">
        <p14:creationId xmlns:p14="http://schemas.microsoft.com/office/powerpoint/2010/main" val="3392934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EFFD3D73-C673-5C4B-B68E-D6588BA25D01}" type="slidenum">
              <a:rPr lang="es-ES_tradnl" smtClean="0"/>
              <a:t>18</a:t>
            </a:fld>
            <a:endParaRPr lang="es-ES_tradnl"/>
          </a:p>
        </p:txBody>
      </p:sp>
    </p:spTree>
    <p:extLst>
      <p:ext uri="{BB962C8B-B14F-4D97-AF65-F5344CB8AC3E}">
        <p14:creationId xmlns:p14="http://schemas.microsoft.com/office/powerpoint/2010/main" val="3961475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DFA36B-FD2C-1B4E-A786-0D7EC5DA47E6}"/>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ES_tradnl"/>
          </a:p>
        </p:txBody>
      </p:sp>
      <p:sp>
        <p:nvSpPr>
          <p:cNvPr id="3" name="Subtítulo 2">
            <a:extLst>
              <a:ext uri="{FF2B5EF4-FFF2-40B4-BE49-F238E27FC236}">
                <a16:creationId xmlns:a16="http://schemas.microsoft.com/office/drawing/2014/main" id="{64524493-23F3-334C-8478-B416557A6C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ES_tradnl"/>
          </a:p>
        </p:txBody>
      </p:sp>
      <p:sp>
        <p:nvSpPr>
          <p:cNvPr id="4" name="Marcador de fecha 3">
            <a:extLst>
              <a:ext uri="{FF2B5EF4-FFF2-40B4-BE49-F238E27FC236}">
                <a16:creationId xmlns:a16="http://schemas.microsoft.com/office/drawing/2014/main" id="{C0602248-336A-594A-BF8A-359BD62A0444}"/>
              </a:ext>
            </a:extLst>
          </p:cNvPr>
          <p:cNvSpPr>
            <a:spLocks noGrp="1"/>
          </p:cNvSpPr>
          <p:nvPr>
            <p:ph type="dt" sz="half" idx="10"/>
          </p:nvPr>
        </p:nvSpPr>
        <p:spPr/>
        <p:txBody>
          <a:bodyPr/>
          <a:lstStyle/>
          <a:p>
            <a:fld id="{AFC5CF51-18BF-3641-B6B4-15AFC1BDF224}" type="datetimeFigureOut">
              <a:rPr lang="es-ES_tradnl" smtClean="0"/>
              <a:t>29/9/22</a:t>
            </a:fld>
            <a:endParaRPr lang="es-ES_tradnl"/>
          </a:p>
        </p:txBody>
      </p:sp>
      <p:sp>
        <p:nvSpPr>
          <p:cNvPr id="5" name="Marcador de pie de página 4">
            <a:extLst>
              <a:ext uri="{FF2B5EF4-FFF2-40B4-BE49-F238E27FC236}">
                <a16:creationId xmlns:a16="http://schemas.microsoft.com/office/drawing/2014/main" id="{5BE799D2-8BCD-9348-80F7-BA881CBB9B71}"/>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FB72CDBD-C5FE-0046-A58F-BB7F265C3EC9}"/>
              </a:ext>
            </a:extLst>
          </p:cNvPr>
          <p:cNvSpPr>
            <a:spLocks noGrp="1"/>
          </p:cNvSpPr>
          <p:nvPr>
            <p:ph type="sldNum" sz="quarter" idx="12"/>
          </p:nvPr>
        </p:nvSpPr>
        <p:spPr/>
        <p:txBody>
          <a:bodyPr/>
          <a:lstStyle/>
          <a:p>
            <a:fld id="{E20EE2FF-B60A-8443-9C9A-297EE36CA54D}" type="slidenum">
              <a:rPr lang="es-ES_tradnl" smtClean="0"/>
              <a:t>‹Nº›</a:t>
            </a:fld>
            <a:endParaRPr lang="es-ES_tradnl"/>
          </a:p>
        </p:txBody>
      </p:sp>
    </p:spTree>
    <p:extLst>
      <p:ext uri="{BB962C8B-B14F-4D97-AF65-F5344CB8AC3E}">
        <p14:creationId xmlns:p14="http://schemas.microsoft.com/office/powerpoint/2010/main" val="3058461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039E8-F3BD-584B-83F6-5EA3A9A2834B}"/>
              </a:ext>
            </a:extLst>
          </p:cNvPr>
          <p:cNvSpPr>
            <a:spLocks noGrp="1"/>
          </p:cNvSpPr>
          <p:nvPr>
            <p:ph type="title"/>
          </p:nvPr>
        </p:nvSpPr>
        <p:spPr/>
        <p:txBody>
          <a:bodyPr/>
          <a:lstStyle/>
          <a:p>
            <a:r>
              <a:rPr lang="es-ES"/>
              <a:t>Haga clic para modificar el estilo de título del patrón</a:t>
            </a:r>
            <a:endParaRPr lang="es-ES_tradnl"/>
          </a:p>
        </p:txBody>
      </p:sp>
      <p:sp>
        <p:nvSpPr>
          <p:cNvPr id="3" name="Marcador de texto vertical 2">
            <a:extLst>
              <a:ext uri="{FF2B5EF4-FFF2-40B4-BE49-F238E27FC236}">
                <a16:creationId xmlns:a16="http://schemas.microsoft.com/office/drawing/2014/main" id="{71BEE05E-93FF-044B-9992-B3A7D8D91C0B}"/>
              </a:ext>
            </a:extLst>
          </p:cNvPr>
          <p:cNvSpPr>
            <a:spLocks noGrp="1"/>
          </p:cNvSpPr>
          <p:nvPr>
            <p:ph type="body" orient="vert" idx="1"/>
          </p:nvPr>
        </p:nvSpPr>
        <p:spPr/>
        <p:txBody>
          <a:bodyPr vert="eaVert"/>
          <a:lstStyle/>
          <a:p>
            <a:r>
              <a:rPr lang="es-ES"/>
              <a:t>Editar los estilos de texto del patrón
Segundo nivel
Tercer nivel
Cuarto nivel
Quinto nivel</a:t>
            </a:r>
            <a:endParaRPr lang="es-ES_tradnl"/>
          </a:p>
        </p:txBody>
      </p:sp>
      <p:sp>
        <p:nvSpPr>
          <p:cNvPr id="4" name="Marcador de fecha 3">
            <a:extLst>
              <a:ext uri="{FF2B5EF4-FFF2-40B4-BE49-F238E27FC236}">
                <a16:creationId xmlns:a16="http://schemas.microsoft.com/office/drawing/2014/main" id="{0C1F8C85-72A1-BB41-A255-B5283B226A4F}"/>
              </a:ext>
            </a:extLst>
          </p:cNvPr>
          <p:cNvSpPr>
            <a:spLocks noGrp="1"/>
          </p:cNvSpPr>
          <p:nvPr>
            <p:ph type="dt" sz="half" idx="10"/>
          </p:nvPr>
        </p:nvSpPr>
        <p:spPr/>
        <p:txBody>
          <a:bodyPr/>
          <a:lstStyle/>
          <a:p>
            <a:fld id="{AFC5CF51-18BF-3641-B6B4-15AFC1BDF224}" type="datetimeFigureOut">
              <a:rPr lang="es-ES_tradnl" smtClean="0"/>
              <a:t>29/9/22</a:t>
            </a:fld>
            <a:endParaRPr lang="es-ES_tradnl"/>
          </a:p>
        </p:txBody>
      </p:sp>
      <p:sp>
        <p:nvSpPr>
          <p:cNvPr id="5" name="Marcador de pie de página 4">
            <a:extLst>
              <a:ext uri="{FF2B5EF4-FFF2-40B4-BE49-F238E27FC236}">
                <a16:creationId xmlns:a16="http://schemas.microsoft.com/office/drawing/2014/main" id="{542F30A7-FA7D-F541-B232-C27A4F2EEE63}"/>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824C4ED1-AC9C-4846-8B0E-9E477E5CFE4C}"/>
              </a:ext>
            </a:extLst>
          </p:cNvPr>
          <p:cNvSpPr>
            <a:spLocks noGrp="1"/>
          </p:cNvSpPr>
          <p:nvPr>
            <p:ph type="sldNum" sz="quarter" idx="12"/>
          </p:nvPr>
        </p:nvSpPr>
        <p:spPr/>
        <p:txBody>
          <a:bodyPr/>
          <a:lstStyle/>
          <a:p>
            <a:fld id="{E20EE2FF-B60A-8443-9C9A-297EE36CA54D}" type="slidenum">
              <a:rPr lang="es-ES_tradnl" smtClean="0"/>
              <a:t>‹Nº›</a:t>
            </a:fld>
            <a:endParaRPr lang="es-ES_tradnl"/>
          </a:p>
        </p:txBody>
      </p:sp>
    </p:spTree>
    <p:extLst>
      <p:ext uri="{BB962C8B-B14F-4D97-AF65-F5344CB8AC3E}">
        <p14:creationId xmlns:p14="http://schemas.microsoft.com/office/powerpoint/2010/main" val="1898339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52F41B0-065F-AA48-A441-666D0E31735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ES_tradnl"/>
          </a:p>
        </p:txBody>
      </p:sp>
      <p:sp>
        <p:nvSpPr>
          <p:cNvPr id="3" name="Marcador de texto vertical 2">
            <a:extLst>
              <a:ext uri="{FF2B5EF4-FFF2-40B4-BE49-F238E27FC236}">
                <a16:creationId xmlns:a16="http://schemas.microsoft.com/office/drawing/2014/main" id="{ADD762E5-FF2C-4C41-BD29-E48C0044171C}"/>
              </a:ext>
            </a:extLst>
          </p:cNvPr>
          <p:cNvSpPr>
            <a:spLocks noGrp="1"/>
          </p:cNvSpPr>
          <p:nvPr>
            <p:ph type="body" orient="vert" idx="1"/>
          </p:nvPr>
        </p:nvSpPr>
        <p:spPr>
          <a:xfrm>
            <a:off x="838200" y="365125"/>
            <a:ext cx="7734300" cy="5811838"/>
          </a:xfrm>
        </p:spPr>
        <p:txBody>
          <a:bodyPr vert="eaVert"/>
          <a:lstStyle/>
          <a:p>
            <a:r>
              <a:rPr lang="es-ES"/>
              <a:t>Editar los estilos de texto del patrón
Segundo nivel
Tercer nivel
Cuarto nivel
Quinto nivel</a:t>
            </a:r>
            <a:endParaRPr lang="es-ES_tradnl"/>
          </a:p>
        </p:txBody>
      </p:sp>
      <p:sp>
        <p:nvSpPr>
          <p:cNvPr id="4" name="Marcador de fecha 3">
            <a:extLst>
              <a:ext uri="{FF2B5EF4-FFF2-40B4-BE49-F238E27FC236}">
                <a16:creationId xmlns:a16="http://schemas.microsoft.com/office/drawing/2014/main" id="{A3FE2513-2CA3-974D-BB91-B503FAE1CFB9}"/>
              </a:ext>
            </a:extLst>
          </p:cNvPr>
          <p:cNvSpPr>
            <a:spLocks noGrp="1"/>
          </p:cNvSpPr>
          <p:nvPr>
            <p:ph type="dt" sz="half" idx="10"/>
          </p:nvPr>
        </p:nvSpPr>
        <p:spPr/>
        <p:txBody>
          <a:bodyPr/>
          <a:lstStyle/>
          <a:p>
            <a:fld id="{AFC5CF51-18BF-3641-B6B4-15AFC1BDF224}" type="datetimeFigureOut">
              <a:rPr lang="es-ES_tradnl" smtClean="0"/>
              <a:t>29/9/22</a:t>
            </a:fld>
            <a:endParaRPr lang="es-ES_tradnl"/>
          </a:p>
        </p:txBody>
      </p:sp>
      <p:sp>
        <p:nvSpPr>
          <p:cNvPr id="5" name="Marcador de pie de página 4">
            <a:extLst>
              <a:ext uri="{FF2B5EF4-FFF2-40B4-BE49-F238E27FC236}">
                <a16:creationId xmlns:a16="http://schemas.microsoft.com/office/drawing/2014/main" id="{24293206-2626-E541-9087-B04ED51B30E5}"/>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D2AE4443-29E8-924F-B29E-FD23ED22425C}"/>
              </a:ext>
            </a:extLst>
          </p:cNvPr>
          <p:cNvSpPr>
            <a:spLocks noGrp="1"/>
          </p:cNvSpPr>
          <p:nvPr>
            <p:ph type="sldNum" sz="quarter" idx="12"/>
          </p:nvPr>
        </p:nvSpPr>
        <p:spPr/>
        <p:txBody>
          <a:bodyPr/>
          <a:lstStyle/>
          <a:p>
            <a:fld id="{E20EE2FF-B60A-8443-9C9A-297EE36CA54D}" type="slidenum">
              <a:rPr lang="es-ES_tradnl" smtClean="0"/>
              <a:t>‹Nº›</a:t>
            </a:fld>
            <a:endParaRPr lang="es-ES_tradnl"/>
          </a:p>
        </p:txBody>
      </p:sp>
    </p:spTree>
    <p:extLst>
      <p:ext uri="{BB962C8B-B14F-4D97-AF65-F5344CB8AC3E}">
        <p14:creationId xmlns:p14="http://schemas.microsoft.com/office/powerpoint/2010/main" val="2971204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75FA47-F7F9-304F-8449-3E289EE8194E}"/>
              </a:ext>
            </a:extLst>
          </p:cNvPr>
          <p:cNvSpPr>
            <a:spLocks noGrp="1"/>
          </p:cNvSpPr>
          <p:nvPr>
            <p:ph type="title"/>
          </p:nvPr>
        </p:nvSpPr>
        <p:spPr/>
        <p:txBody>
          <a:bodyPr/>
          <a:lstStyle/>
          <a:p>
            <a:r>
              <a:rPr lang="es-ES"/>
              <a:t>Haga clic para modificar el estilo de título del patrón</a:t>
            </a:r>
            <a:endParaRPr lang="es-ES_tradnl"/>
          </a:p>
        </p:txBody>
      </p:sp>
      <p:sp>
        <p:nvSpPr>
          <p:cNvPr id="3" name="Marcador de contenido 2">
            <a:extLst>
              <a:ext uri="{FF2B5EF4-FFF2-40B4-BE49-F238E27FC236}">
                <a16:creationId xmlns:a16="http://schemas.microsoft.com/office/drawing/2014/main" id="{7C6C8BBC-525D-0844-8819-D8D8749D3A50}"/>
              </a:ext>
            </a:extLst>
          </p:cNvPr>
          <p:cNvSpPr>
            <a:spLocks noGrp="1"/>
          </p:cNvSpPr>
          <p:nvPr>
            <p:ph idx="1"/>
          </p:nvPr>
        </p:nvSpPr>
        <p:spPr/>
        <p:txBody>
          <a:bodyPr/>
          <a:lstStyle/>
          <a:p>
            <a:r>
              <a:rPr lang="es-ES"/>
              <a:t>Editar los estilos de texto del patrón
Segundo nivel
Tercer nivel
Cuarto nivel
Quinto nivel</a:t>
            </a:r>
            <a:endParaRPr lang="es-ES_tradnl"/>
          </a:p>
        </p:txBody>
      </p:sp>
      <p:sp>
        <p:nvSpPr>
          <p:cNvPr id="4" name="Marcador de fecha 3">
            <a:extLst>
              <a:ext uri="{FF2B5EF4-FFF2-40B4-BE49-F238E27FC236}">
                <a16:creationId xmlns:a16="http://schemas.microsoft.com/office/drawing/2014/main" id="{0CD720C8-82D6-1845-812F-BB46D4D3A58D}"/>
              </a:ext>
            </a:extLst>
          </p:cNvPr>
          <p:cNvSpPr>
            <a:spLocks noGrp="1"/>
          </p:cNvSpPr>
          <p:nvPr>
            <p:ph type="dt" sz="half" idx="10"/>
          </p:nvPr>
        </p:nvSpPr>
        <p:spPr/>
        <p:txBody>
          <a:bodyPr/>
          <a:lstStyle/>
          <a:p>
            <a:fld id="{AFC5CF51-18BF-3641-B6B4-15AFC1BDF224}" type="datetimeFigureOut">
              <a:rPr lang="es-ES_tradnl" smtClean="0"/>
              <a:t>29/9/22</a:t>
            </a:fld>
            <a:endParaRPr lang="es-ES_tradnl"/>
          </a:p>
        </p:txBody>
      </p:sp>
      <p:sp>
        <p:nvSpPr>
          <p:cNvPr id="5" name="Marcador de pie de página 4">
            <a:extLst>
              <a:ext uri="{FF2B5EF4-FFF2-40B4-BE49-F238E27FC236}">
                <a16:creationId xmlns:a16="http://schemas.microsoft.com/office/drawing/2014/main" id="{C54B64DC-8768-B949-A37A-E2A580B92EEB}"/>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92055611-BAFA-2349-B14E-69AC11B4EE06}"/>
              </a:ext>
            </a:extLst>
          </p:cNvPr>
          <p:cNvSpPr>
            <a:spLocks noGrp="1"/>
          </p:cNvSpPr>
          <p:nvPr>
            <p:ph type="sldNum" sz="quarter" idx="12"/>
          </p:nvPr>
        </p:nvSpPr>
        <p:spPr/>
        <p:txBody>
          <a:bodyPr/>
          <a:lstStyle/>
          <a:p>
            <a:fld id="{E20EE2FF-B60A-8443-9C9A-297EE36CA54D}" type="slidenum">
              <a:rPr lang="es-ES_tradnl" smtClean="0"/>
              <a:t>‹Nº›</a:t>
            </a:fld>
            <a:endParaRPr lang="es-ES_tradnl"/>
          </a:p>
        </p:txBody>
      </p:sp>
    </p:spTree>
    <p:extLst>
      <p:ext uri="{BB962C8B-B14F-4D97-AF65-F5344CB8AC3E}">
        <p14:creationId xmlns:p14="http://schemas.microsoft.com/office/powerpoint/2010/main" val="2782498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058F31-29CD-5848-BC17-28A0B6A008E6}"/>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ES_tradnl"/>
          </a:p>
        </p:txBody>
      </p:sp>
      <p:sp>
        <p:nvSpPr>
          <p:cNvPr id="3" name="Marcador de texto 2">
            <a:extLst>
              <a:ext uri="{FF2B5EF4-FFF2-40B4-BE49-F238E27FC236}">
                <a16:creationId xmlns:a16="http://schemas.microsoft.com/office/drawing/2014/main" id="{462C5CB9-287E-3045-B646-C330E2946F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a:t>Editar los estilos de texto del patrón
Segundo nivel
Tercer nivel
Cuarto nivel
Quinto nivel</a:t>
            </a:r>
            <a:endParaRPr lang="es-ES_tradnl"/>
          </a:p>
        </p:txBody>
      </p:sp>
      <p:sp>
        <p:nvSpPr>
          <p:cNvPr id="4" name="Marcador de fecha 3">
            <a:extLst>
              <a:ext uri="{FF2B5EF4-FFF2-40B4-BE49-F238E27FC236}">
                <a16:creationId xmlns:a16="http://schemas.microsoft.com/office/drawing/2014/main" id="{AF9FEB45-BC2C-3E41-BBB6-F659DE4CCC96}"/>
              </a:ext>
            </a:extLst>
          </p:cNvPr>
          <p:cNvSpPr>
            <a:spLocks noGrp="1"/>
          </p:cNvSpPr>
          <p:nvPr>
            <p:ph type="dt" sz="half" idx="10"/>
          </p:nvPr>
        </p:nvSpPr>
        <p:spPr/>
        <p:txBody>
          <a:bodyPr/>
          <a:lstStyle/>
          <a:p>
            <a:fld id="{AFC5CF51-18BF-3641-B6B4-15AFC1BDF224}" type="datetimeFigureOut">
              <a:rPr lang="es-ES_tradnl" smtClean="0"/>
              <a:t>29/9/22</a:t>
            </a:fld>
            <a:endParaRPr lang="es-ES_tradnl"/>
          </a:p>
        </p:txBody>
      </p:sp>
      <p:sp>
        <p:nvSpPr>
          <p:cNvPr id="5" name="Marcador de pie de página 4">
            <a:extLst>
              <a:ext uri="{FF2B5EF4-FFF2-40B4-BE49-F238E27FC236}">
                <a16:creationId xmlns:a16="http://schemas.microsoft.com/office/drawing/2014/main" id="{38B23DEA-E7A6-B842-B26D-181537EBBA63}"/>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9C38604F-2DD8-CF41-B492-CEAAC9AD53F0}"/>
              </a:ext>
            </a:extLst>
          </p:cNvPr>
          <p:cNvSpPr>
            <a:spLocks noGrp="1"/>
          </p:cNvSpPr>
          <p:nvPr>
            <p:ph type="sldNum" sz="quarter" idx="12"/>
          </p:nvPr>
        </p:nvSpPr>
        <p:spPr/>
        <p:txBody>
          <a:bodyPr/>
          <a:lstStyle/>
          <a:p>
            <a:fld id="{E20EE2FF-B60A-8443-9C9A-297EE36CA54D}" type="slidenum">
              <a:rPr lang="es-ES_tradnl" smtClean="0"/>
              <a:t>‹Nº›</a:t>
            </a:fld>
            <a:endParaRPr lang="es-ES_tradnl"/>
          </a:p>
        </p:txBody>
      </p:sp>
    </p:spTree>
    <p:extLst>
      <p:ext uri="{BB962C8B-B14F-4D97-AF65-F5344CB8AC3E}">
        <p14:creationId xmlns:p14="http://schemas.microsoft.com/office/powerpoint/2010/main" val="3116182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4E0A86-DD19-1D4F-92DF-B29D9C04E959}"/>
              </a:ext>
            </a:extLst>
          </p:cNvPr>
          <p:cNvSpPr>
            <a:spLocks noGrp="1"/>
          </p:cNvSpPr>
          <p:nvPr>
            <p:ph type="title"/>
          </p:nvPr>
        </p:nvSpPr>
        <p:spPr/>
        <p:txBody>
          <a:bodyPr/>
          <a:lstStyle/>
          <a:p>
            <a:r>
              <a:rPr lang="es-ES"/>
              <a:t>Haga clic para modificar el estilo de título del patrón</a:t>
            </a:r>
            <a:endParaRPr lang="es-ES_tradnl"/>
          </a:p>
        </p:txBody>
      </p:sp>
      <p:sp>
        <p:nvSpPr>
          <p:cNvPr id="3" name="Marcador de contenido 2">
            <a:extLst>
              <a:ext uri="{FF2B5EF4-FFF2-40B4-BE49-F238E27FC236}">
                <a16:creationId xmlns:a16="http://schemas.microsoft.com/office/drawing/2014/main" id="{840ED1E2-595E-204A-8335-5869F22815FD}"/>
              </a:ext>
            </a:extLst>
          </p:cNvPr>
          <p:cNvSpPr>
            <a:spLocks noGrp="1"/>
          </p:cNvSpPr>
          <p:nvPr>
            <p:ph sz="half" idx="1"/>
          </p:nvPr>
        </p:nvSpPr>
        <p:spPr>
          <a:xfrm>
            <a:off x="838200" y="1825625"/>
            <a:ext cx="5181600" cy="4351338"/>
          </a:xfrm>
        </p:spPr>
        <p:txBody>
          <a:bodyPr/>
          <a:lstStyle/>
          <a:p>
            <a:r>
              <a:rPr lang="es-ES"/>
              <a:t>Editar los estilos de texto del patrón
Segundo nivel
Tercer nivel
Cuarto nivel
Quinto nivel</a:t>
            </a:r>
            <a:endParaRPr lang="es-ES_tradnl"/>
          </a:p>
        </p:txBody>
      </p:sp>
      <p:sp>
        <p:nvSpPr>
          <p:cNvPr id="4" name="Marcador de contenido 3">
            <a:extLst>
              <a:ext uri="{FF2B5EF4-FFF2-40B4-BE49-F238E27FC236}">
                <a16:creationId xmlns:a16="http://schemas.microsoft.com/office/drawing/2014/main" id="{A56E410C-231B-9047-8B52-396D7FCB5A76}"/>
              </a:ext>
            </a:extLst>
          </p:cNvPr>
          <p:cNvSpPr>
            <a:spLocks noGrp="1"/>
          </p:cNvSpPr>
          <p:nvPr>
            <p:ph sz="half" idx="2"/>
          </p:nvPr>
        </p:nvSpPr>
        <p:spPr>
          <a:xfrm>
            <a:off x="6172200" y="1825625"/>
            <a:ext cx="5181600" cy="4351338"/>
          </a:xfrm>
        </p:spPr>
        <p:txBody>
          <a:bodyPr/>
          <a:lstStyle/>
          <a:p>
            <a:r>
              <a:rPr lang="es-ES"/>
              <a:t>Editar los estilos de texto del patrón
Segundo nivel
Tercer nivel
Cuarto nivel
Quinto nivel</a:t>
            </a:r>
            <a:endParaRPr lang="es-ES_tradnl"/>
          </a:p>
        </p:txBody>
      </p:sp>
      <p:sp>
        <p:nvSpPr>
          <p:cNvPr id="5" name="Marcador de fecha 4">
            <a:extLst>
              <a:ext uri="{FF2B5EF4-FFF2-40B4-BE49-F238E27FC236}">
                <a16:creationId xmlns:a16="http://schemas.microsoft.com/office/drawing/2014/main" id="{B4F6F315-2936-2F4C-B029-928DA4E2C82C}"/>
              </a:ext>
            </a:extLst>
          </p:cNvPr>
          <p:cNvSpPr>
            <a:spLocks noGrp="1"/>
          </p:cNvSpPr>
          <p:nvPr>
            <p:ph type="dt" sz="half" idx="10"/>
          </p:nvPr>
        </p:nvSpPr>
        <p:spPr/>
        <p:txBody>
          <a:bodyPr/>
          <a:lstStyle/>
          <a:p>
            <a:fld id="{AFC5CF51-18BF-3641-B6B4-15AFC1BDF224}" type="datetimeFigureOut">
              <a:rPr lang="es-ES_tradnl" smtClean="0"/>
              <a:t>29/9/22</a:t>
            </a:fld>
            <a:endParaRPr lang="es-ES_tradnl"/>
          </a:p>
        </p:txBody>
      </p:sp>
      <p:sp>
        <p:nvSpPr>
          <p:cNvPr id="6" name="Marcador de pie de página 5">
            <a:extLst>
              <a:ext uri="{FF2B5EF4-FFF2-40B4-BE49-F238E27FC236}">
                <a16:creationId xmlns:a16="http://schemas.microsoft.com/office/drawing/2014/main" id="{E03DA32E-EEF0-7647-935C-1D210AECA080}"/>
              </a:ext>
            </a:extLst>
          </p:cNvPr>
          <p:cNvSpPr>
            <a:spLocks noGrp="1"/>
          </p:cNvSpPr>
          <p:nvPr>
            <p:ph type="ftr" sz="quarter" idx="11"/>
          </p:nvPr>
        </p:nvSpPr>
        <p:spPr/>
        <p:txBody>
          <a:bodyPr/>
          <a:lstStyle/>
          <a:p>
            <a:endParaRPr lang="es-ES_tradnl"/>
          </a:p>
        </p:txBody>
      </p:sp>
      <p:sp>
        <p:nvSpPr>
          <p:cNvPr id="7" name="Marcador de número de diapositiva 6">
            <a:extLst>
              <a:ext uri="{FF2B5EF4-FFF2-40B4-BE49-F238E27FC236}">
                <a16:creationId xmlns:a16="http://schemas.microsoft.com/office/drawing/2014/main" id="{FA3B16F7-55E2-654F-8EEC-64EB0321EE64}"/>
              </a:ext>
            </a:extLst>
          </p:cNvPr>
          <p:cNvSpPr>
            <a:spLocks noGrp="1"/>
          </p:cNvSpPr>
          <p:nvPr>
            <p:ph type="sldNum" sz="quarter" idx="12"/>
          </p:nvPr>
        </p:nvSpPr>
        <p:spPr/>
        <p:txBody>
          <a:bodyPr/>
          <a:lstStyle/>
          <a:p>
            <a:fld id="{E20EE2FF-B60A-8443-9C9A-297EE36CA54D}" type="slidenum">
              <a:rPr lang="es-ES_tradnl" smtClean="0"/>
              <a:t>‹Nº›</a:t>
            </a:fld>
            <a:endParaRPr lang="es-ES_tradnl"/>
          </a:p>
        </p:txBody>
      </p:sp>
    </p:spTree>
    <p:extLst>
      <p:ext uri="{BB962C8B-B14F-4D97-AF65-F5344CB8AC3E}">
        <p14:creationId xmlns:p14="http://schemas.microsoft.com/office/powerpoint/2010/main" val="1864181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6D8D80-5DC3-5A48-9342-796080A16927}"/>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ES_tradnl"/>
          </a:p>
        </p:txBody>
      </p:sp>
      <p:sp>
        <p:nvSpPr>
          <p:cNvPr id="3" name="Marcador de texto 2">
            <a:extLst>
              <a:ext uri="{FF2B5EF4-FFF2-40B4-BE49-F238E27FC236}">
                <a16:creationId xmlns:a16="http://schemas.microsoft.com/office/drawing/2014/main" id="{AC2AE994-6142-2545-9694-E7EE734D5C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s-ES"/>
              <a:t>Editar los estilos de texto del patrón
Segundo nivel
Tercer nivel
Cuarto nivel
Quinto nivel</a:t>
            </a:r>
            <a:endParaRPr lang="es-ES_tradnl"/>
          </a:p>
        </p:txBody>
      </p:sp>
      <p:sp>
        <p:nvSpPr>
          <p:cNvPr id="4" name="Marcador de contenido 3">
            <a:extLst>
              <a:ext uri="{FF2B5EF4-FFF2-40B4-BE49-F238E27FC236}">
                <a16:creationId xmlns:a16="http://schemas.microsoft.com/office/drawing/2014/main" id="{DCD1F9EA-2BD4-FB41-9F7C-20E23730C3FB}"/>
              </a:ext>
            </a:extLst>
          </p:cNvPr>
          <p:cNvSpPr>
            <a:spLocks noGrp="1"/>
          </p:cNvSpPr>
          <p:nvPr>
            <p:ph sz="half" idx="2"/>
          </p:nvPr>
        </p:nvSpPr>
        <p:spPr>
          <a:xfrm>
            <a:off x="839788" y="2505075"/>
            <a:ext cx="5157787" cy="3684588"/>
          </a:xfrm>
        </p:spPr>
        <p:txBody>
          <a:bodyPr/>
          <a:lstStyle/>
          <a:p>
            <a:r>
              <a:rPr lang="es-ES"/>
              <a:t>Editar los estilos de texto del patrón
Segundo nivel
Tercer nivel
Cuarto nivel
Quinto nivel</a:t>
            </a:r>
            <a:endParaRPr lang="es-ES_tradnl"/>
          </a:p>
        </p:txBody>
      </p:sp>
      <p:sp>
        <p:nvSpPr>
          <p:cNvPr id="5" name="Marcador de texto 4">
            <a:extLst>
              <a:ext uri="{FF2B5EF4-FFF2-40B4-BE49-F238E27FC236}">
                <a16:creationId xmlns:a16="http://schemas.microsoft.com/office/drawing/2014/main" id="{8E5D6910-1EA0-1442-9F1B-FA6D8D29E4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s-ES"/>
              <a:t>Editar los estilos de texto del patrón
Segundo nivel
Tercer nivel
Cuarto nivel
Quinto nivel</a:t>
            </a:r>
            <a:endParaRPr lang="es-ES_tradnl"/>
          </a:p>
        </p:txBody>
      </p:sp>
      <p:sp>
        <p:nvSpPr>
          <p:cNvPr id="6" name="Marcador de contenido 5">
            <a:extLst>
              <a:ext uri="{FF2B5EF4-FFF2-40B4-BE49-F238E27FC236}">
                <a16:creationId xmlns:a16="http://schemas.microsoft.com/office/drawing/2014/main" id="{305C46BF-614D-8948-AD3B-2A694B3391A2}"/>
              </a:ext>
            </a:extLst>
          </p:cNvPr>
          <p:cNvSpPr>
            <a:spLocks noGrp="1"/>
          </p:cNvSpPr>
          <p:nvPr>
            <p:ph sz="quarter" idx="4"/>
          </p:nvPr>
        </p:nvSpPr>
        <p:spPr>
          <a:xfrm>
            <a:off x="6172200" y="2505075"/>
            <a:ext cx="5183188" cy="3684588"/>
          </a:xfrm>
        </p:spPr>
        <p:txBody>
          <a:bodyPr/>
          <a:lstStyle/>
          <a:p>
            <a:r>
              <a:rPr lang="es-ES"/>
              <a:t>Editar los estilos de texto del patrón
Segundo nivel
Tercer nivel
Cuarto nivel
Quinto nivel</a:t>
            </a:r>
            <a:endParaRPr lang="es-ES_tradnl"/>
          </a:p>
        </p:txBody>
      </p:sp>
      <p:sp>
        <p:nvSpPr>
          <p:cNvPr id="7" name="Marcador de fecha 6">
            <a:extLst>
              <a:ext uri="{FF2B5EF4-FFF2-40B4-BE49-F238E27FC236}">
                <a16:creationId xmlns:a16="http://schemas.microsoft.com/office/drawing/2014/main" id="{136B7937-EFB5-0548-B0EA-18138CB5D670}"/>
              </a:ext>
            </a:extLst>
          </p:cNvPr>
          <p:cNvSpPr>
            <a:spLocks noGrp="1"/>
          </p:cNvSpPr>
          <p:nvPr>
            <p:ph type="dt" sz="half" idx="10"/>
          </p:nvPr>
        </p:nvSpPr>
        <p:spPr/>
        <p:txBody>
          <a:bodyPr/>
          <a:lstStyle/>
          <a:p>
            <a:fld id="{AFC5CF51-18BF-3641-B6B4-15AFC1BDF224}" type="datetimeFigureOut">
              <a:rPr lang="es-ES_tradnl" smtClean="0"/>
              <a:t>29/9/22</a:t>
            </a:fld>
            <a:endParaRPr lang="es-ES_tradnl"/>
          </a:p>
        </p:txBody>
      </p:sp>
      <p:sp>
        <p:nvSpPr>
          <p:cNvPr id="8" name="Marcador de pie de página 7">
            <a:extLst>
              <a:ext uri="{FF2B5EF4-FFF2-40B4-BE49-F238E27FC236}">
                <a16:creationId xmlns:a16="http://schemas.microsoft.com/office/drawing/2014/main" id="{3B3263C4-7060-D44A-B163-F13F6B270F7A}"/>
              </a:ext>
            </a:extLst>
          </p:cNvPr>
          <p:cNvSpPr>
            <a:spLocks noGrp="1"/>
          </p:cNvSpPr>
          <p:nvPr>
            <p:ph type="ftr" sz="quarter" idx="11"/>
          </p:nvPr>
        </p:nvSpPr>
        <p:spPr/>
        <p:txBody>
          <a:bodyPr/>
          <a:lstStyle/>
          <a:p>
            <a:endParaRPr lang="es-ES_tradnl"/>
          </a:p>
        </p:txBody>
      </p:sp>
      <p:sp>
        <p:nvSpPr>
          <p:cNvPr id="9" name="Marcador de número de diapositiva 8">
            <a:extLst>
              <a:ext uri="{FF2B5EF4-FFF2-40B4-BE49-F238E27FC236}">
                <a16:creationId xmlns:a16="http://schemas.microsoft.com/office/drawing/2014/main" id="{BDAE0330-6E5C-B942-8213-96B9D7DBAF82}"/>
              </a:ext>
            </a:extLst>
          </p:cNvPr>
          <p:cNvSpPr>
            <a:spLocks noGrp="1"/>
          </p:cNvSpPr>
          <p:nvPr>
            <p:ph type="sldNum" sz="quarter" idx="12"/>
          </p:nvPr>
        </p:nvSpPr>
        <p:spPr/>
        <p:txBody>
          <a:bodyPr/>
          <a:lstStyle/>
          <a:p>
            <a:fld id="{E20EE2FF-B60A-8443-9C9A-297EE36CA54D}" type="slidenum">
              <a:rPr lang="es-ES_tradnl" smtClean="0"/>
              <a:t>‹Nº›</a:t>
            </a:fld>
            <a:endParaRPr lang="es-ES_tradnl"/>
          </a:p>
        </p:txBody>
      </p:sp>
    </p:spTree>
    <p:extLst>
      <p:ext uri="{BB962C8B-B14F-4D97-AF65-F5344CB8AC3E}">
        <p14:creationId xmlns:p14="http://schemas.microsoft.com/office/powerpoint/2010/main" val="1538985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E039D2-D432-F947-B3C8-B078C9E88DF2}"/>
              </a:ext>
            </a:extLst>
          </p:cNvPr>
          <p:cNvSpPr>
            <a:spLocks noGrp="1"/>
          </p:cNvSpPr>
          <p:nvPr>
            <p:ph type="title"/>
          </p:nvPr>
        </p:nvSpPr>
        <p:spPr/>
        <p:txBody>
          <a:bodyPr/>
          <a:lstStyle/>
          <a:p>
            <a:r>
              <a:rPr lang="es-ES"/>
              <a:t>Haga clic para modificar el estilo de título del patrón</a:t>
            </a:r>
            <a:endParaRPr lang="es-ES_tradnl"/>
          </a:p>
        </p:txBody>
      </p:sp>
      <p:sp>
        <p:nvSpPr>
          <p:cNvPr id="3" name="Marcador de fecha 2">
            <a:extLst>
              <a:ext uri="{FF2B5EF4-FFF2-40B4-BE49-F238E27FC236}">
                <a16:creationId xmlns:a16="http://schemas.microsoft.com/office/drawing/2014/main" id="{037F5CE1-1090-284C-A210-63E94A787D29}"/>
              </a:ext>
            </a:extLst>
          </p:cNvPr>
          <p:cNvSpPr>
            <a:spLocks noGrp="1"/>
          </p:cNvSpPr>
          <p:nvPr>
            <p:ph type="dt" sz="half" idx="10"/>
          </p:nvPr>
        </p:nvSpPr>
        <p:spPr/>
        <p:txBody>
          <a:bodyPr/>
          <a:lstStyle/>
          <a:p>
            <a:fld id="{AFC5CF51-18BF-3641-B6B4-15AFC1BDF224}" type="datetimeFigureOut">
              <a:rPr lang="es-ES_tradnl" smtClean="0"/>
              <a:t>29/9/22</a:t>
            </a:fld>
            <a:endParaRPr lang="es-ES_tradnl"/>
          </a:p>
        </p:txBody>
      </p:sp>
      <p:sp>
        <p:nvSpPr>
          <p:cNvPr id="4" name="Marcador de pie de página 3">
            <a:extLst>
              <a:ext uri="{FF2B5EF4-FFF2-40B4-BE49-F238E27FC236}">
                <a16:creationId xmlns:a16="http://schemas.microsoft.com/office/drawing/2014/main" id="{7FB4432A-9602-2642-B98C-B8CCE6825745}"/>
              </a:ext>
            </a:extLst>
          </p:cNvPr>
          <p:cNvSpPr>
            <a:spLocks noGrp="1"/>
          </p:cNvSpPr>
          <p:nvPr>
            <p:ph type="ftr" sz="quarter" idx="11"/>
          </p:nvPr>
        </p:nvSpPr>
        <p:spPr/>
        <p:txBody>
          <a:bodyPr/>
          <a:lstStyle/>
          <a:p>
            <a:endParaRPr lang="es-ES_tradnl"/>
          </a:p>
        </p:txBody>
      </p:sp>
      <p:sp>
        <p:nvSpPr>
          <p:cNvPr id="5" name="Marcador de número de diapositiva 4">
            <a:extLst>
              <a:ext uri="{FF2B5EF4-FFF2-40B4-BE49-F238E27FC236}">
                <a16:creationId xmlns:a16="http://schemas.microsoft.com/office/drawing/2014/main" id="{A99602FB-9804-6141-8B66-F8AEB3B4D7B0}"/>
              </a:ext>
            </a:extLst>
          </p:cNvPr>
          <p:cNvSpPr>
            <a:spLocks noGrp="1"/>
          </p:cNvSpPr>
          <p:nvPr>
            <p:ph type="sldNum" sz="quarter" idx="12"/>
          </p:nvPr>
        </p:nvSpPr>
        <p:spPr/>
        <p:txBody>
          <a:bodyPr/>
          <a:lstStyle/>
          <a:p>
            <a:fld id="{E20EE2FF-B60A-8443-9C9A-297EE36CA54D}" type="slidenum">
              <a:rPr lang="es-ES_tradnl" smtClean="0"/>
              <a:t>‹Nº›</a:t>
            </a:fld>
            <a:endParaRPr lang="es-ES_tradnl"/>
          </a:p>
        </p:txBody>
      </p:sp>
    </p:spTree>
    <p:extLst>
      <p:ext uri="{BB962C8B-B14F-4D97-AF65-F5344CB8AC3E}">
        <p14:creationId xmlns:p14="http://schemas.microsoft.com/office/powerpoint/2010/main" val="4156245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0172983-8BB2-C545-BB1C-8AED0954EC6B}"/>
              </a:ext>
            </a:extLst>
          </p:cNvPr>
          <p:cNvSpPr>
            <a:spLocks noGrp="1"/>
          </p:cNvSpPr>
          <p:nvPr>
            <p:ph type="dt" sz="half" idx="10"/>
          </p:nvPr>
        </p:nvSpPr>
        <p:spPr/>
        <p:txBody>
          <a:bodyPr/>
          <a:lstStyle/>
          <a:p>
            <a:fld id="{AFC5CF51-18BF-3641-B6B4-15AFC1BDF224}" type="datetimeFigureOut">
              <a:rPr lang="es-ES_tradnl" smtClean="0"/>
              <a:t>29/9/22</a:t>
            </a:fld>
            <a:endParaRPr lang="es-ES_tradnl"/>
          </a:p>
        </p:txBody>
      </p:sp>
      <p:sp>
        <p:nvSpPr>
          <p:cNvPr id="3" name="Marcador de pie de página 2">
            <a:extLst>
              <a:ext uri="{FF2B5EF4-FFF2-40B4-BE49-F238E27FC236}">
                <a16:creationId xmlns:a16="http://schemas.microsoft.com/office/drawing/2014/main" id="{E97410CA-C697-504D-8663-59E10F5E2BB0}"/>
              </a:ext>
            </a:extLst>
          </p:cNvPr>
          <p:cNvSpPr>
            <a:spLocks noGrp="1"/>
          </p:cNvSpPr>
          <p:nvPr>
            <p:ph type="ftr" sz="quarter" idx="11"/>
          </p:nvPr>
        </p:nvSpPr>
        <p:spPr/>
        <p:txBody>
          <a:bodyPr/>
          <a:lstStyle/>
          <a:p>
            <a:endParaRPr lang="es-ES_tradnl"/>
          </a:p>
        </p:txBody>
      </p:sp>
      <p:sp>
        <p:nvSpPr>
          <p:cNvPr id="4" name="Marcador de número de diapositiva 3">
            <a:extLst>
              <a:ext uri="{FF2B5EF4-FFF2-40B4-BE49-F238E27FC236}">
                <a16:creationId xmlns:a16="http://schemas.microsoft.com/office/drawing/2014/main" id="{99126306-CA9F-E248-B019-6B52EBA3F2D0}"/>
              </a:ext>
            </a:extLst>
          </p:cNvPr>
          <p:cNvSpPr>
            <a:spLocks noGrp="1"/>
          </p:cNvSpPr>
          <p:nvPr>
            <p:ph type="sldNum" sz="quarter" idx="12"/>
          </p:nvPr>
        </p:nvSpPr>
        <p:spPr/>
        <p:txBody>
          <a:bodyPr/>
          <a:lstStyle/>
          <a:p>
            <a:fld id="{E20EE2FF-B60A-8443-9C9A-297EE36CA54D}" type="slidenum">
              <a:rPr lang="es-ES_tradnl" smtClean="0"/>
              <a:t>‹Nº›</a:t>
            </a:fld>
            <a:endParaRPr lang="es-ES_tradnl"/>
          </a:p>
        </p:txBody>
      </p:sp>
    </p:spTree>
    <p:extLst>
      <p:ext uri="{BB962C8B-B14F-4D97-AF65-F5344CB8AC3E}">
        <p14:creationId xmlns:p14="http://schemas.microsoft.com/office/powerpoint/2010/main" val="4063687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17CE33-5C71-9441-B673-6F6DF8E6BF3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ES_tradnl"/>
          </a:p>
        </p:txBody>
      </p:sp>
      <p:sp>
        <p:nvSpPr>
          <p:cNvPr id="3" name="Marcador de contenido 2">
            <a:extLst>
              <a:ext uri="{FF2B5EF4-FFF2-40B4-BE49-F238E27FC236}">
                <a16:creationId xmlns:a16="http://schemas.microsoft.com/office/drawing/2014/main" id="{A92DCC0A-085A-F244-87A5-C67ECE5856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s-ES"/>
              <a:t>Editar los estilos de texto del patrón
Segundo nivel
Tercer nivel
Cuarto nivel
Quinto nivel</a:t>
            </a:r>
            <a:endParaRPr lang="es-ES_tradnl"/>
          </a:p>
        </p:txBody>
      </p:sp>
      <p:sp>
        <p:nvSpPr>
          <p:cNvPr id="4" name="Marcador de texto 3">
            <a:extLst>
              <a:ext uri="{FF2B5EF4-FFF2-40B4-BE49-F238E27FC236}">
                <a16:creationId xmlns:a16="http://schemas.microsoft.com/office/drawing/2014/main" id="{51FAB246-D40F-0E43-94CC-0EC5055809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es-ES"/>
              <a:t>Editar los estilos de texto del patrón
Segundo nivel
Tercer nivel
Cuarto nivel
Quinto nivel</a:t>
            </a:r>
            <a:endParaRPr lang="es-ES_tradnl"/>
          </a:p>
        </p:txBody>
      </p:sp>
      <p:sp>
        <p:nvSpPr>
          <p:cNvPr id="5" name="Marcador de fecha 4">
            <a:extLst>
              <a:ext uri="{FF2B5EF4-FFF2-40B4-BE49-F238E27FC236}">
                <a16:creationId xmlns:a16="http://schemas.microsoft.com/office/drawing/2014/main" id="{23B9274B-10F4-D74A-815C-07B1ED473C7B}"/>
              </a:ext>
            </a:extLst>
          </p:cNvPr>
          <p:cNvSpPr>
            <a:spLocks noGrp="1"/>
          </p:cNvSpPr>
          <p:nvPr>
            <p:ph type="dt" sz="half" idx="10"/>
          </p:nvPr>
        </p:nvSpPr>
        <p:spPr/>
        <p:txBody>
          <a:bodyPr/>
          <a:lstStyle/>
          <a:p>
            <a:fld id="{AFC5CF51-18BF-3641-B6B4-15AFC1BDF224}" type="datetimeFigureOut">
              <a:rPr lang="es-ES_tradnl" smtClean="0"/>
              <a:t>29/9/22</a:t>
            </a:fld>
            <a:endParaRPr lang="es-ES_tradnl"/>
          </a:p>
        </p:txBody>
      </p:sp>
      <p:sp>
        <p:nvSpPr>
          <p:cNvPr id="6" name="Marcador de pie de página 5">
            <a:extLst>
              <a:ext uri="{FF2B5EF4-FFF2-40B4-BE49-F238E27FC236}">
                <a16:creationId xmlns:a16="http://schemas.microsoft.com/office/drawing/2014/main" id="{D62177AF-42AE-2744-A939-01EB4343D124}"/>
              </a:ext>
            </a:extLst>
          </p:cNvPr>
          <p:cNvSpPr>
            <a:spLocks noGrp="1"/>
          </p:cNvSpPr>
          <p:nvPr>
            <p:ph type="ftr" sz="quarter" idx="11"/>
          </p:nvPr>
        </p:nvSpPr>
        <p:spPr/>
        <p:txBody>
          <a:bodyPr/>
          <a:lstStyle/>
          <a:p>
            <a:endParaRPr lang="es-ES_tradnl"/>
          </a:p>
        </p:txBody>
      </p:sp>
      <p:sp>
        <p:nvSpPr>
          <p:cNvPr id="7" name="Marcador de número de diapositiva 6">
            <a:extLst>
              <a:ext uri="{FF2B5EF4-FFF2-40B4-BE49-F238E27FC236}">
                <a16:creationId xmlns:a16="http://schemas.microsoft.com/office/drawing/2014/main" id="{9FCC73E2-A8C1-F244-9A84-E657693D8E6D}"/>
              </a:ext>
            </a:extLst>
          </p:cNvPr>
          <p:cNvSpPr>
            <a:spLocks noGrp="1"/>
          </p:cNvSpPr>
          <p:nvPr>
            <p:ph type="sldNum" sz="quarter" idx="12"/>
          </p:nvPr>
        </p:nvSpPr>
        <p:spPr/>
        <p:txBody>
          <a:bodyPr/>
          <a:lstStyle/>
          <a:p>
            <a:fld id="{E20EE2FF-B60A-8443-9C9A-297EE36CA54D}" type="slidenum">
              <a:rPr lang="es-ES_tradnl" smtClean="0"/>
              <a:t>‹Nº›</a:t>
            </a:fld>
            <a:endParaRPr lang="es-ES_tradnl"/>
          </a:p>
        </p:txBody>
      </p:sp>
    </p:spTree>
    <p:extLst>
      <p:ext uri="{BB962C8B-B14F-4D97-AF65-F5344CB8AC3E}">
        <p14:creationId xmlns:p14="http://schemas.microsoft.com/office/powerpoint/2010/main" val="172155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56A80C-984E-D24B-9FAA-8EEF26A6E3F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ES_tradnl"/>
          </a:p>
        </p:txBody>
      </p:sp>
      <p:sp>
        <p:nvSpPr>
          <p:cNvPr id="3" name="Marcador de posición de imagen 2">
            <a:extLst>
              <a:ext uri="{FF2B5EF4-FFF2-40B4-BE49-F238E27FC236}">
                <a16:creationId xmlns:a16="http://schemas.microsoft.com/office/drawing/2014/main" id="{08808904-7FB4-0640-B46F-320633FDC2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Marcador de texto 3">
            <a:extLst>
              <a:ext uri="{FF2B5EF4-FFF2-40B4-BE49-F238E27FC236}">
                <a16:creationId xmlns:a16="http://schemas.microsoft.com/office/drawing/2014/main" id="{EDCFCFB6-2B30-8845-AA57-49FE91F43D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es-ES"/>
              <a:t>Editar los estilos de texto del patrón
Segundo nivel
Tercer nivel
Cuarto nivel
Quinto nivel</a:t>
            </a:r>
            <a:endParaRPr lang="es-ES_tradnl"/>
          </a:p>
        </p:txBody>
      </p:sp>
      <p:sp>
        <p:nvSpPr>
          <p:cNvPr id="5" name="Marcador de fecha 4">
            <a:extLst>
              <a:ext uri="{FF2B5EF4-FFF2-40B4-BE49-F238E27FC236}">
                <a16:creationId xmlns:a16="http://schemas.microsoft.com/office/drawing/2014/main" id="{F5C103EB-B0CA-1449-8314-C29CC8A03E39}"/>
              </a:ext>
            </a:extLst>
          </p:cNvPr>
          <p:cNvSpPr>
            <a:spLocks noGrp="1"/>
          </p:cNvSpPr>
          <p:nvPr>
            <p:ph type="dt" sz="half" idx="10"/>
          </p:nvPr>
        </p:nvSpPr>
        <p:spPr/>
        <p:txBody>
          <a:bodyPr/>
          <a:lstStyle/>
          <a:p>
            <a:fld id="{AFC5CF51-18BF-3641-B6B4-15AFC1BDF224}" type="datetimeFigureOut">
              <a:rPr lang="es-ES_tradnl" smtClean="0"/>
              <a:t>29/9/22</a:t>
            </a:fld>
            <a:endParaRPr lang="es-ES_tradnl"/>
          </a:p>
        </p:txBody>
      </p:sp>
      <p:sp>
        <p:nvSpPr>
          <p:cNvPr id="6" name="Marcador de pie de página 5">
            <a:extLst>
              <a:ext uri="{FF2B5EF4-FFF2-40B4-BE49-F238E27FC236}">
                <a16:creationId xmlns:a16="http://schemas.microsoft.com/office/drawing/2014/main" id="{BD477D13-24E4-E143-814E-FACF8913C2CF}"/>
              </a:ext>
            </a:extLst>
          </p:cNvPr>
          <p:cNvSpPr>
            <a:spLocks noGrp="1"/>
          </p:cNvSpPr>
          <p:nvPr>
            <p:ph type="ftr" sz="quarter" idx="11"/>
          </p:nvPr>
        </p:nvSpPr>
        <p:spPr/>
        <p:txBody>
          <a:bodyPr/>
          <a:lstStyle/>
          <a:p>
            <a:endParaRPr lang="es-ES_tradnl"/>
          </a:p>
        </p:txBody>
      </p:sp>
      <p:sp>
        <p:nvSpPr>
          <p:cNvPr id="7" name="Marcador de número de diapositiva 6">
            <a:extLst>
              <a:ext uri="{FF2B5EF4-FFF2-40B4-BE49-F238E27FC236}">
                <a16:creationId xmlns:a16="http://schemas.microsoft.com/office/drawing/2014/main" id="{19BF6EFC-9D20-A246-A5A4-83BF75BC86FA}"/>
              </a:ext>
            </a:extLst>
          </p:cNvPr>
          <p:cNvSpPr>
            <a:spLocks noGrp="1"/>
          </p:cNvSpPr>
          <p:nvPr>
            <p:ph type="sldNum" sz="quarter" idx="12"/>
          </p:nvPr>
        </p:nvSpPr>
        <p:spPr/>
        <p:txBody>
          <a:bodyPr/>
          <a:lstStyle/>
          <a:p>
            <a:fld id="{E20EE2FF-B60A-8443-9C9A-297EE36CA54D}" type="slidenum">
              <a:rPr lang="es-ES_tradnl" smtClean="0"/>
              <a:t>‹Nº›</a:t>
            </a:fld>
            <a:endParaRPr lang="es-ES_tradnl"/>
          </a:p>
        </p:txBody>
      </p:sp>
    </p:spTree>
    <p:extLst>
      <p:ext uri="{BB962C8B-B14F-4D97-AF65-F5344CB8AC3E}">
        <p14:creationId xmlns:p14="http://schemas.microsoft.com/office/powerpoint/2010/main" val="3974926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99F1AEDF-C664-8B46-AEFA-0FAB3CFE1F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ES_tradnl"/>
          </a:p>
        </p:txBody>
      </p:sp>
      <p:sp>
        <p:nvSpPr>
          <p:cNvPr id="3" name="Marcador de texto 2">
            <a:extLst>
              <a:ext uri="{FF2B5EF4-FFF2-40B4-BE49-F238E27FC236}">
                <a16:creationId xmlns:a16="http://schemas.microsoft.com/office/drawing/2014/main" id="{D3F23922-AAEF-4447-9750-40B12F8EDF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es-ES"/>
              <a:t>Editar los estilos de texto del patrón
Segundo nivel
Tercer nivel
Cuarto nivel
Quinto nivel</a:t>
            </a:r>
            <a:endParaRPr lang="es-ES_tradnl"/>
          </a:p>
        </p:txBody>
      </p:sp>
      <p:sp>
        <p:nvSpPr>
          <p:cNvPr id="4" name="Marcador de fecha 3">
            <a:extLst>
              <a:ext uri="{FF2B5EF4-FFF2-40B4-BE49-F238E27FC236}">
                <a16:creationId xmlns:a16="http://schemas.microsoft.com/office/drawing/2014/main" id="{3A87AD07-88EC-8B43-ADC8-A64491AD9D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C5CF51-18BF-3641-B6B4-15AFC1BDF224}" type="datetimeFigureOut">
              <a:rPr lang="es-ES_tradnl" smtClean="0"/>
              <a:t>29/9/22</a:t>
            </a:fld>
            <a:endParaRPr lang="es-ES_tradnl"/>
          </a:p>
        </p:txBody>
      </p:sp>
      <p:sp>
        <p:nvSpPr>
          <p:cNvPr id="5" name="Marcador de pie de página 4">
            <a:extLst>
              <a:ext uri="{FF2B5EF4-FFF2-40B4-BE49-F238E27FC236}">
                <a16:creationId xmlns:a16="http://schemas.microsoft.com/office/drawing/2014/main" id="{4FDE3070-F3C9-CE4B-A55C-B8E4B85C5B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Marcador de número de diapositiva 5">
            <a:extLst>
              <a:ext uri="{FF2B5EF4-FFF2-40B4-BE49-F238E27FC236}">
                <a16:creationId xmlns:a16="http://schemas.microsoft.com/office/drawing/2014/main" id="{AC5BDE2A-41E7-264E-A0C4-D03479019A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0EE2FF-B60A-8443-9C9A-297EE36CA54D}" type="slidenum">
              <a:rPr lang="es-ES_tradnl" smtClean="0"/>
              <a:t>‹Nº›</a:t>
            </a:fld>
            <a:endParaRPr lang="es-ES_tradnl"/>
          </a:p>
        </p:txBody>
      </p:sp>
    </p:spTree>
    <p:extLst>
      <p:ext uri="{BB962C8B-B14F-4D97-AF65-F5344CB8AC3E}">
        <p14:creationId xmlns:p14="http://schemas.microsoft.com/office/powerpoint/2010/main" val="169938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F36409-916A-1F48-9B94-6C2098A2073B}"/>
              </a:ext>
            </a:extLst>
          </p:cNvPr>
          <p:cNvSpPr>
            <a:spLocks noGrp="1"/>
          </p:cNvSpPr>
          <p:nvPr>
            <p:ph type="ctrTitle"/>
          </p:nvPr>
        </p:nvSpPr>
        <p:spPr/>
        <p:txBody>
          <a:bodyPr/>
          <a:lstStyle/>
          <a:p>
            <a:r>
              <a:rPr lang="es-ES_tradnl" dirty="0"/>
              <a:t>Modelos de regresión</a:t>
            </a:r>
          </a:p>
        </p:txBody>
      </p:sp>
      <p:sp>
        <p:nvSpPr>
          <p:cNvPr id="3" name="Subtítulo 2">
            <a:extLst>
              <a:ext uri="{FF2B5EF4-FFF2-40B4-BE49-F238E27FC236}">
                <a16:creationId xmlns:a16="http://schemas.microsoft.com/office/drawing/2014/main" id="{AD66573A-59B2-904D-AB24-F2F559E78B15}"/>
              </a:ext>
            </a:extLst>
          </p:cNvPr>
          <p:cNvSpPr>
            <a:spLocks noGrp="1"/>
          </p:cNvSpPr>
          <p:nvPr>
            <p:ph type="subTitle" idx="1"/>
          </p:nvPr>
        </p:nvSpPr>
        <p:spPr/>
        <p:txBody>
          <a:bodyPr/>
          <a:lstStyle/>
          <a:p>
            <a:r>
              <a:rPr lang="es-ES_tradnl" dirty="0"/>
              <a:t>Estadística para el análisis político 2</a:t>
            </a:r>
          </a:p>
          <a:p>
            <a:r>
              <a:rPr lang="es-ES_tradnl" dirty="0"/>
              <a:t>Alexander Benites</a:t>
            </a:r>
          </a:p>
        </p:txBody>
      </p:sp>
    </p:spTree>
    <p:extLst>
      <p:ext uri="{BB962C8B-B14F-4D97-AF65-F5344CB8AC3E}">
        <p14:creationId xmlns:p14="http://schemas.microsoft.com/office/powerpoint/2010/main" val="2261492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7129D6C-AED2-5E42-BC37-5563FAAAD50B}"/>
              </a:ext>
            </a:extLst>
          </p:cNvPr>
          <p:cNvPicPr>
            <a:picLocks noChangeAspect="1"/>
          </p:cNvPicPr>
          <p:nvPr/>
        </p:nvPicPr>
        <p:blipFill>
          <a:blip r:embed="rId2"/>
          <a:stretch>
            <a:fillRect/>
          </a:stretch>
        </p:blipFill>
        <p:spPr>
          <a:xfrm>
            <a:off x="0" y="553936"/>
            <a:ext cx="12192000" cy="5750128"/>
          </a:xfrm>
          <a:prstGeom prst="rect">
            <a:avLst/>
          </a:prstGeom>
        </p:spPr>
      </p:pic>
    </p:spTree>
    <p:extLst>
      <p:ext uri="{BB962C8B-B14F-4D97-AF65-F5344CB8AC3E}">
        <p14:creationId xmlns:p14="http://schemas.microsoft.com/office/powerpoint/2010/main" val="272537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1CF01A-6E15-ED47-905F-16673E03D30A}"/>
              </a:ext>
            </a:extLst>
          </p:cNvPr>
          <p:cNvSpPr>
            <a:spLocks noGrp="1"/>
          </p:cNvSpPr>
          <p:nvPr>
            <p:ph type="title"/>
          </p:nvPr>
        </p:nvSpPr>
        <p:spPr/>
        <p:txBody>
          <a:bodyPr/>
          <a:lstStyle/>
          <a:p>
            <a:r>
              <a:rPr lang="es-ES_tradnl" dirty="0"/>
              <a:t>Modelo de regresión lineal (VII): interpretación</a:t>
            </a:r>
          </a:p>
        </p:txBody>
      </p:sp>
      <p:sp>
        <p:nvSpPr>
          <p:cNvPr id="4" name="CuadroTexto 3">
            <a:extLst>
              <a:ext uri="{FF2B5EF4-FFF2-40B4-BE49-F238E27FC236}">
                <a16:creationId xmlns:a16="http://schemas.microsoft.com/office/drawing/2014/main" id="{D79FFAFE-4EAE-5B4F-BDC6-D5D3B7179D65}"/>
              </a:ext>
            </a:extLst>
          </p:cNvPr>
          <p:cNvSpPr txBox="1"/>
          <p:nvPr/>
        </p:nvSpPr>
        <p:spPr>
          <a:xfrm>
            <a:off x="499997" y="1928682"/>
            <a:ext cx="5505742" cy="4708981"/>
          </a:xfrm>
          <a:prstGeom prst="rect">
            <a:avLst/>
          </a:prstGeom>
          <a:noFill/>
        </p:spPr>
        <p:txBody>
          <a:bodyPr wrap="square" rtlCol="0">
            <a:spAutoFit/>
          </a:bodyPr>
          <a:lstStyle/>
          <a:p>
            <a:r>
              <a:rPr lang="es-ES_tradnl" sz="2000" dirty="0"/>
              <a:t>El aumento de un punto en la variable independiente eleva (o disminuye) en (el valor del coeficiente) la variable dependiente. Por ejemplo, “el aumento de un año de edad aumenta el salario de la persona en 158.2 soles, manteniendo todos los demás regresores constantes”. Ojo con las escalas de medición de las variables.</a:t>
            </a:r>
          </a:p>
          <a:p>
            <a:endParaRPr lang="es-ES_tradnl" sz="2000" dirty="0"/>
          </a:p>
          <a:p>
            <a:r>
              <a:rPr lang="es-ES_tradnl" sz="2000" dirty="0"/>
              <a:t>¿Cómo se comparan modelos? Miramos el </a:t>
            </a:r>
            <a:r>
              <a:rPr lang="es-ES_tradnl" sz="2000" i="1" dirty="0"/>
              <a:t>valor de significancia de nuestra prueba F.</a:t>
            </a:r>
            <a:r>
              <a:rPr lang="es-ES_tradnl" sz="2000" dirty="0"/>
              <a:t> Si es menor a 0.05, significa que nuestro modelo es válido. Luego vemos el R2, como medida de ajuste o bondad del modelo de regresión; es decir, </a:t>
            </a:r>
            <a:r>
              <a:rPr lang="es-ES_tradnl" sz="2000" i="1" dirty="0"/>
              <a:t>qué tanta varianza es explicada</a:t>
            </a:r>
            <a:r>
              <a:rPr lang="es-ES_tradnl" sz="2000" dirty="0"/>
              <a:t>. Nos quedamos con el modelo que tenga un mayor nivel de explicación de varianza. </a:t>
            </a:r>
          </a:p>
        </p:txBody>
      </p:sp>
      <p:pic>
        <p:nvPicPr>
          <p:cNvPr id="9" name="Imagen 8">
            <a:extLst>
              <a:ext uri="{FF2B5EF4-FFF2-40B4-BE49-F238E27FC236}">
                <a16:creationId xmlns:a16="http://schemas.microsoft.com/office/drawing/2014/main" id="{6DEE984C-3568-F740-83BA-5ACC614968BC}"/>
              </a:ext>
            </a:extLst>
          </p:cNvPr>
          <p:cNvPicPr>
            <a:picLocks noChangeAspect="1"/>
          </p:cNvPicPr>
          <p:nvPr/>
        </p:nvPicPr>
        <p:blipFill>
          <a:blip r:embed="rId3"/>
          <a:stretch>
            <a:fillRect/>
          </a:stretch>
        </p:blipFill>
        <p:spPr>
          <a:xfrm>
            <a:off x="6005739" y="2339931"/>
            <a:ext cx="6186261" cy="2921000"/>
          </a:xfrm>
          <a:prstGeom prst="rect">
            <a:avLst/>
          </a:prstGeom>
        </p:spPr>
      </p:pic>
      <p:sp>
        <p:nvSpPr>
          <p:cNvPr id="10" name="Elipse 9">
            <a:extLst>
              <a:ext uri="{FF2B5EF4-FFF2-40B4-BE49-F238E27FC236}">
                <a16:creationId xmlns:a16="http://schemas.microsoft.com/office/drawing/2014/main" id="{AFCE3E70-B88B-1540-BA38-A2ACC8CEB953}"/>
              </a:ext>
            </a:extLst>
          </p:cNvPr>
          <p:cNvSpPr/>
          <p:nvPr/>
        </p:nvSpPr>
        <p:spPr>
          <a:xfrm>
            <a:off x="9331890" y="4574121"/>
            <a:ext cx="1778696" cy="814192"/>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_tradnl" dirty="0">
              <a:solidFill>
                <a:sysClr val="windowText" lastClr="000000"/>
              </a:solidFill>
            </a:endParaRPr>
          </a:p>
        </p:txBody>
      </p:sp>
    </p:spTree>
    <p:extLst>
      <p:ext uri="{BB962C8B-B14F-4D97-AF65-F5344CB8AC3E}">
        <p14:creationId xmlns:p14="http://schemas.microsoft.com/office/powerpoint/2010/main" val="3481734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13B538-4C55-BC4D-9D30-63F18BE0E553}"/>
              </a:ext>
            </a:extLst>
          </p:cNvPr>
          <p:cNvSpPr>
            <a:spLocks noGrp="1"/>
          </p:cNvSpPr>
          <p:nvPr>
            <p:ph type="title"/>
          </p:nvPr>
        </p:nvSpPr>
        <p:spPr/>
        <p:txBody>
          <a:bodyPr/>
          <a:lstStyle/>
          <a:p>
            <a:r>
              <a:rPr lang="es-ES_tradnl" dirty="0"/>
              <a:t>Regresión logística binomial (I): Ahora pes</a:t>
            </a:r>
          </a:p>
        </p:txBody>
      </p:sp>
      <p:pic>
        <p:nvPicPr>
          <p:cNvPr id="4" name="Imagen 3">
            <a:extLst>
              <a:ext uri="{FF2B5EF4-FFF2-40B4-BE49-F238E27FC236}">
                <a16:creationId xmlns:a16="http://schemas.microsoft.com/office/drawing/2014/main" id="{5F47F7AC-B087-E046-A614-F399F7842071}"/>
              </a:ext>
            </a:extLst>
          </p:cNvPr>
          <p:cNvPicPr>
            <a:picLocks noChangeAspect="1"/>
          </p:cNvPicPr>
          <p:nvPr/>
        </p:nvPicPr>
        <p:blipFill>
          <a:blip r:embed="rId2"/>
          <a:stretch>
            <a:fillRect/>
          </a:stretch>
        </p:blipFill>
        <p:spPr>
          <a:xfrm>
            <a:off x="838200" y="1540700"/>
            <a:ext cx="6825848" cy="4759891"/>
          </a:xfrm>
          <a:prstGeom prst="rect">
            <a:avLst/>
          </a:prstGeom>
        </p:spPr>
      </p:pic>
      <p:pic>
        <p:nvPicPr>
          <p:cNvPr id="5" name="Imagen 4">
            <a:extLst>
              <a:ext uri="{FF2B5EF4-FFF2-40B4-BE49-F238E27FC236}">
                <a16:creationId xmlns:a16="http://schemas.microsoft.com/office/drawing/2014/main" id="{0A281454-39B3-074F-89AA-271B4C5F8257}"/>
              </a:ext>
            </a:extLst>
          </p:cNvPr>
          <p:cNvPicPr>
            <a:picLocks noChangeAspect="1"/>
          </p:cNvPicPr>
          <p:nvPr/>
        </p:nvPicPr>
        <p:blipFill>
          <a:blip r:embed="rId3"/>
          <a:stretch>
            <a:fillRect/>
          </a:stretch>
        </p:blipFill>
        <p:spPr>
          <a:xfrm>
            <a:off x="7884439" y="2568095"/>
            <a:ext cx="4064000" cy="2705100"/>
          </a:xfrm>
          <a:prstGeom prst="rect">
            <a:avLst/>
          </a:prstGeom>
        </p:spPr>
      </p:pic>
    </p:spTree>
    <p:extLst>
      <p:ext uri="{BB962C8B-B14F-4D97-AF65-F5344CB8AC3E}">
        <p14:creationId xmlns:p14="http://schemas.microsoft.com/office/powerpoint/2010/main" val="87345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58B900-ACFC-A946-B246-B9FB260264BE}"/>
              </a:ext>
            </a:extLst>
          </p:cNvPr>
          <p:cNvSpPr>
            <a:spLocks noGrp="1"/>
          </p:cNvSpPr>
          <p:nvPr>
            <p:ph type="title"/>
          </p:nvPr>
        </p:nvSpPr>
        <p:spPr/>
        <p:txBody>
          <a:bodyPr/>
          <a:lstStyle/>
          <a:p>
            <a:endParaRPr lang="es-ES_tradnl"/>
          </a:p>
        </p:txBody>
      </p:sp>
      <p:sp>
        <p:nvSpPr>
          <p:cNvPr id="3" name="Marcador de contenido 2">
            <a:extLst>
              <a:ext uri="{FF2B5EF4-FFF2-40B4-BE49-F238E27FC236}">
                <a16:creationId xmlns:a16="http://schemas.microsoft.com/office/drawing/2014/main" id="{ADC10863-CBF0-7C40-83DF-C2DD07E813DB}"/>
              </a:ext>
            </a:extLst>
          </p:cNvPr>
          <p:cNvSpPr>
            <a:spLocks noGrp="1"/>
          </p:cNvSpPr>
          <p:nvPr>
            <p:ph idx="1"/>
          </p:nvPr>
        </p:nvSpPr>
        <p:spPr/>
        <p:txBody>
          <a:bodyPr/>
          <a:lstStyle/>
          <a:p>
            <a:r>
              <a:rPr lang="es-ES_tradnl" dirty="0"/>
              <a:t>https://</a:t>
            </a:r>
            <a:r>
              <a:rPr lang="es-ES_tradnl" dirty="0" err="1"/>
              <a:t>peopleanalytics-regression-book.org</a:t>
            </a:r>
            <a:r>
              <a:rPr lang="es-ES_tradnl" dirty="0"/>
              <a:t>/</a:t>
            </a:r>
            <a:r>
              <a:rPr lang="es-ES_tradnl" dirty="0" err="1"/>
              <a:t>bin</a:t>
            </a:r>
            <a:r>
              <a:rPr lang="es-ES_tradnl" dirty="0"/>
              <a:t>-log-</a:t>
            </a:r>
            <a:r>
              <a:rPr lang="es-ES_tradnl" dirty="0" err="1"/>
              <a:t>reg.html</a:t>
            </a:r>
            <a:endParaRPr lang="es-ES_tradnl" dirty="0"/>
          </a:p>
        </p:txBody>
      </p:sp>
    </p:spTree>
    <p:extLst>
      <p:ext uri="{BB962C8B-B14F-4D97-AF65-F5344CB8AC3E}">
        <p14:creationId xmlns:p14="http://schemas.microsoft.com/office/powerpoint/2010/main" val="937631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1CF01A-6E15-ED47-905F-16673E03D30A}"/>
              </a:ext>
            </a:extLst>
          </p:cNvPr>
          <p:cNvSpPr>
            <a:spLocks noGrp="1"/>
          </p:cNvSpPr>
          <p:nvPr>
            <p:ph type="title"/>
          </p:nvPr>
        </p:nvSpPr>
        <p:spPr/>
        <p:txBody>
          <a:bodyPr/>
          <a:lstStyle/>
          <a:p>
            <a:r>
              <a:rPr lang="es-ES_tradnl" dirty="0"/>
              <a:t>Regresión logística binomial (II)</a:t>
            </a:r>
          </a:p>
        </p:txBody>
      </p:sp>
      <p:sp>
        <p:nvSpPr>
          <p:cNvPr id="4" name="CuadroTexto 3">
            <a:extLst>
              <a:ext uri="{FF2B5EF4-FFF2-40B4-BE49-F238E27FC236}">
                <a16:creationId xmlns:a16="http://schemas.microsoft.com/office/drawing/2014/main" id="{D79FFAFE-4EAE-5B4F-BDC6-D5D3B7179D65}"/>
              </a:ext>
            </a:extLst>
          </p:cNvPr>
          <p:cNvSpPr txBox="1"/>
          <p:nvPr/>
        </p:nvSpPr>
        <p:spPr>
          <a:xfrm>
            <a:off x="414924" y="1577953"/>
            <a:ext cx="11362151" cy="5386090"/>
          </a:xfrm>
          <a:prstGeom prst="rect">
            <a:avLst/>
          </a:prstGeom>
          <a:noFill/>
        </p:spPr>
        <p:txBody>
          <a:bodyPr wrap="square" rtlCol="0">
            <a:spAutoFit/>
          </a:bodyPr>
          <a:lstStyle/>
          <a:p>
            <a:pPr algn="just"/>
            <a:r>
              <a:rPr lang="es-ES_tradnl" b="1" i="1" dirty="0"/>
              <a:t>Objetivo: </a:t>
            </a:r>
            <a:r>
              <a:rPr lang="es-ES_tradnl" dirty="0"/>
              <a:t>modelar la probabilidad de ocurrencia de un evento en función a ciertas variables independientes. No podemos plantearlo en términos lineales, ya que nuestra variable dependiente tiene solo dos categorías, pero podemos expresar la relación asimétrica (de dependencia) </a:t>
            </a:r>
            <a:r>
              <a:rPr lang="es-ES_tradnl" i="1" dirty="0"/>
              <a:t>en términos lineales</a:t>
            </a:r>
            <a:r>
              <a:rPr lang="es-ES_tradnl" dirty="0"/>
              <a:t>.</a:t>
            </a:r>
          </a:p>
          <a:p>
            <a:pPr algn="just"/>
            <a:endParaRPr lang="es-ES_tradnl" dirty="0"/>
          </a:p>
          <a:p>
            <a:pPr algn="just"/>
            <a:r>
              <a:rPr lang="es-ES_tradnl" dirty="0"/>
              <a:t>1 </a:t>
            </a:r>
            <a:r>
              <a:rPr lang="es-ES_tradnl" dirty="0">
                <a:sym typeface="Wingdings" pitchFamily="2" charset="2"/>
              </a:rPr>
              <a:t></a:t>
            </a:r>
            <a:r>
              <a:rPr lang="es-ES_tradnl" dirty="0"/>
              <a:t> Presencia/ocurrencia del evento</a:t>
            </a:r>
          </a:p>
          <a:p>
            <a:pPr algn="just"/>
            <a:r>
              <a:rPr lang="es-ES_tradnl" dirty="0"/>
              <a:t>0 </a:t>
            </a:r>
            <a:r>
              <a:rPr lang="es-ES_tradnl" dirty="0">
                <a:sym typeface="Wingdings" pitchFamily="2" charset="2"/>
              </a:rPr>
              <a:t> Ausencia del evento</a:t>
            </a:r>
          </a:p>
          <a:p>
            <a:pPr algn="just"/>
            <a:endParaRPr lang="es-ES_tradnl" dirty="0">
              <a:sym typeface="Wingdings" pitchFamily="2" charset="2"/>
            </a:endParaRPr>
          </a:p>
          <a:p>
            <a:pPr algn="just"/>
            <a:r>
              <a:rPr lang="es-ES_tradnl" b="1" u="sng" dirty="0">
                <a:sym typeface="Wingdings" pitchFamily="2" charset="2"/>
              </a:rPr>
              <a:t>Conceptos importantes:</a:t>
            </a:r>
          </a:p>
          <a:p>
            <a:pPr algn="just"/>
            <a:endParaRPr lang="es-ES_tradnl" dirty="0">
              <a:sym typeface="Wingdings" pitchFamily="2" charset="2"/>
            </a:endParaRPr>
          </a:p>
          <a:p>
            <a:pPr algn="just"/>
            <a:r>
              <a:rPr lang="es-ES_tradnl" b="1" i="1" dirty="0">
                <a:sym typeface="Wingdings" pitchFamily="2" charset="2"/>
              </a:rPr>
              <a:t>Probabilidad: </a:t>
            </a:r>
            <a:r>
              <a:rPr lang="es-ES_tradnl" dirty="0">
                <a:sym typeface="Wingdings" pitchFamily="2" charset="2"/>
              </a:rPr>
              <a:t>Grado de incertidumbre de que un evento pueda ocurrir. Va de 0 a 1. Es el número de veces que ocurre un evento divido por la cantidad total de eventos posibles.</a:t>
            </a:r>
          </a:p>
          <a:p>
            <a:pPr algn="just"/>
            <a:endParaRPr lang="es-ES_tradnl" dirty="0">
              <a:sym typeface="Wingdings" pitchFamily="2" charset="2"/>
            </a:endParaRPr>
          </a:p>
          <a:p>
            <a:pPr algn="just"/>
            <a:r>
              <a:rPr lang="en-US" b="1" i="1" dirty="0"/>
              <a:t>Odds: </a:t>
            </a:r>
            <a:r>
              <a:rPr lang="en-US" dirty="0" err="1"/>
              <a:t>Es</a:t>
            </a:r>
            <a:r>
              <a:rPr lang="en-US" dirty="0"/>
              <a:t> la </a:t>
            </a:r>
            <a:r>
              <a:rPr lang="en-US" dirty="0" err="1"/>
              <a:t>probabilidad</a:t>
            </a:r>
            <a:r>
              <a:rPr lang="en-US" dirty="0"/>
              <a:t> de que </a:t>
            </a:r>
            <a:r>
              <a:rPr lang="en-US" dirty="0" err="1"/>
              <a:t>suceda</a:t>
            </a:r>
            <a:r>
              <a:rPr lang="en-US" dirty="0"/>
              <a:t> un </a:t>
            </a:r>
            <a:r>
              <a:rPr lang="en-US" dirty="0" err="1"/>
              <a:t>evento</a:t>
            </a:r>
            <a:r>
              <a:rPr lang="en-US" dirty="0"/>
              <a:t> </a:t>
            </a:r>
            <a:r>
              <a:rPr lang="en-US" dirty="0" err="1"/>
              <a:t>dividido</a:t>
            </a:r>
            <a:r>
              <a:rPr lang="en-US" dirty="0"/>
              <a:t> </a:t>
            </a:r>
            <a:r>
              <a:rPr lang="en-US" dirty="0" err="1"/>
              <a:t>por</a:t>
            </a:r>
            <a:r>
              <a:rPr lang="en-US" dirty="0"/>
              <a:t> la </a:t>
            </a:r>
            <a:r>
              <a:rPr lang="en-US" dirty="0" err="1"/>
              <a:t>probabilidad</a:t>
            </a:r>
            <a:r>
              <a:rPr lang="en-US" dirty="0"/>
              <a:t> de que no </a:t>
            </a:r>
            <a:r>
              <a:rPr lang="en-US" dirty="0" err="1"/>
              <a:t>suceda</a:t>
            </a:r>
            <a:r>
              <a:rPr lang="en-US" dirty="0"/>
              <a:t>. </a:t>
            </a:r>
            <a:r>
              <a:rPr lang="en-US" dirty="0" err="1"/>
              <a:t>Oscilan</a:t>
            </a:r>
            <a:r>
              <a:rPr lang="en-US" dirty="0"/>
              <a:t> entre 0 e </a:t>
            </a:r>
            <a:r>
              <a:rPr lang="en-US" dirty="0" err="1"/>
              <a:t>infinito</a:t>
            </a:r>
            <a:r>
              <a:rPr lang="en-US" dirty="0"/>
              <a:t> y se </a:t>
            </a:r>
            <a:r>
              <a:rPr lang="en-US" dirty="0" err="1"/>
              <a:t>pueden</a:t>
            </a:r>
            <a:r>
              <a:rPr lang="en-US" dirty="0"/>
              <a:t> </a:t>
            </a:r>
            <a:r>
              <a:rPr lang="en-US" dirty="0" err="1"/>
              <a:t>calcular</a:t>
            </a:r>
            <a:r>
              <a:rPr lang="en-US" dirty="0"/>
              <a:t> para la </a:t>
            </a:r>
            <a:r>
              <a:rPr lang="en-US" dirty="0" err="1"/>
              <a:t>ocurrencia</a:t>
            </a:r>
            <a:r>
              <a:rPr lang="en-US" dirty="0"/>
              <a:t> del </a:t>
            </a:r>
            <a:r>
              <a:rPr lang="en-US" dirty="0" err="1"/>
              <a:t>evento</a:t>
            </a:r>
            <a:r>
              <a:rPr lang="en-US" dirty="0"/>
              <a:t> </a:t>
            </a:r>
            <a:r>
              <a:rPr lang="en-US" dirty="0" err="1"/>
              <a:t>como</a:t>
            </a:r>
            <a:r>
              <a:rPr lang="en-US" dirty="0"/>
              <a:t> para la no </a:t>
            </a:r>
            <a:r>
              <a:rPr lang="en-US" dirty="0" err="1"/>
              <a:t>ocurrencia</a:t>
            </a:r>
            <a:r>
              <a:rPr lang="en-US" dirty="0"/>
              <a:t> del </a:t>
            </a:r>
            <a:r>
              <a:rPr lang="en-US" dirty="0" err="1"/>
              <a:t>evento</a:t>
            </a:r>
            <a:r>
              <a:rPr lang="en-US" dirty="0"/>
              <a:t>. </a:t>
            </a:r>
            <a:r>
              <a:rPr lang="en-US" dirty="0" err="1"/>
              <a:t>Ejemplo</a:t>
            </a:r>
            <a:r>
              <a:rPr lang="en-US" dirty="0"/>
              <a:t>: la </a:t>
            </a:r>
            <a:r>
              <a:rPr lang="en-US" dirty="0" err="1"/>
              <a:t>probabilidad</a:t>
            </a:r>
            <a:r>
              <a:rPr lang="en-US" dirty="0"/>
              <a:t> de </a:t>
            </a:r>
            <a:r>
              <a:rPr lang="en-US" dirty="0" err="1"/>
              <a:t>ganar</a:t>
            </a:r>
            <a:r>
              <a:rPr lang="en-US" dirty="0"/>
              <a:t> </a:t>
            </a:r>
            <a:r>
              <a:rPr lang="en-US" dirty="0" err="1"/>
              <a:t>una</a:t>
            </a:r>
            <a:r>
              <a:rPr lang="en-US" dirty="0"/>
              <a:t> </a:t>
            </a:r>
            <a:r>
              <a:rPr lang="en-US" dirty="0" err="1"/>
              <a:t>apuesta</a:t>
            </a:r>
            <a:r>
              <a:rPr lang="en-US" dirty="0"/>
              <a:t> </a:t>
            </a:r>
            <a:r>
              <a:rPr lang="en-US" dirty="0" err="1"/>
              <a:t>en</a:t>
            </a:r>
            <a:r>
              <a:rPr lang="en-US" dirty="0"/>
              <a:t> un </a:t>
            </a:r>
            <a:r>
              <a:rPr lang="en-US" dirty="0" err="1"/>
              <a:t>partido</a:t>
            </a:r>
            <a:r>
              <a:rPr lang="en-US" dirty="0"/>
              <a:t> de </a:t>
            </a:r>
            <a:r>
              <a:rPr lang="en-US" dirty="0" err="1"/>
              <a:t>futbol</a:t>
            </a:r>
            <a:r>
              <a:rPr lang="en-US" dirty="0"/>
              <a:t> </a:t>
            </a:r>
            <a:r>
              <a:rPr lang="en-US" dirty="0" err="1"/>
              <a:t>es</a:t>
            </a:r>
            <a:r>
              <a:rPr lang="en-US" dirty="0"/>
              <a:t> 1.5 </a:t>
            </a:r>
            <a:r>
              <a:rPr lang="en-US" dirty="0" err="1"/>
              <a:t>veces</a:t>
            </a:r>
            <a:r>
              <a:rPr lang="en-US" dirty="0"/>
              <a:t> </a:t>
            </a:r>
            <a:r>
              <a:rPr lang="en-US" dirty="0" err="1"/>
              <a:t>más</a:t>
            </a:r>
            <a:r>
              <a:rPr lang="en-US" dirty="0"/>
              <a:t> probable que </a:t>
            </a:r>
            <a:r>
              <a:rPr lang="en-US" dirty="0" err="1"/>
              <a:t>perder</a:t>
            </a:r>
            <a:r>
              <a:rPr lang="en-US" dirty="0"/>
              <a:t>.</a:t>
            </a:r>
          </a:p>
          <a:p>
            <a:pPr algn="just"/>
            <a:endParaRPr lang="en-US" dirty="0"/>
          </a:p>
          <a:p>
            <a:pPr algn="just"/>
            <a:r>
              <a:rPr lang="en-US" b="1" i="1" dirty="0"/>
              <a:t>Odds ratio: </a:t>
            </a:r>
            <a:r>
              <a:rPr lang="en-US" dirty="0"/>
              <a:t>La </a:t>
            </a:r>
            <a:r>
              <a:rPr lang="en-US" dirty="0" err="1"/>
              <a:t>razón</a:t>
            </a:r>
            <a:r>
              <a:rPr lang="en-US" dirty="0"/>
              <a:t> entre dos </a:t>
            </a:r>
            <a:r>
              <a:rPr lang="en-US" i="1" dirty="0"/>
              <a:t>odds. </a:t>
            </a:r>
            <a:r>
              <a:rPr lang="en-US" dirty="0" err="1"/>
              <a:t>Permite</a:t>
            </a:r>
            <a:r>
              <a:rPr lang="en-US" dirty="0"/>
              <a:t> </a:t>
            </a:r>
            <a:r>
              <a:rPr lang="en-US" dirty="0" err="1"/>
              <a:t>comparar</a:t>
            </a:r>
            <a:r>
              <a:rPr lang="en-US" dirty="0"/>
              <a:t> </a:t>
            </a:r>
            <a:r>
              <a:rPr lang="en-US" dirty="0" err="1"/>
              <a:t>los</a:t>
            </a:r>
            <a:r>
              <a:rPr lang="en-US" dirty="0"/>
              <a:t> odds de un </a:t>
            </a:r>
            <a:r>
              <a:rPr lang="en-US" dirty="0" err="1"/>
              <a:t>evento</a:t>
            </a:r>
            <a:r>
              <a:rPr lang="en-US" dirty="0"/>
              <a:t> </a:t>
            </a:r>
            <a:r>
              <a:rPr lang="en-US" dirty="0" err="1"/>
              <a:t>en</a:t>
            </a:r>
            <a:r>
              <a:rPr lang="en-US" dirty="0"/>
              <a:t> dos </a:t>
            </a:r>
            <a:r>
              <a:rPr lang="en-US" dirty="0" err="1"/>
              <a:t>grupos</a:t>
            </a:r>
            <a:r>
              <a:rPr lang="en-US" dirty="0"/>
              <a:t>. </a:t>
            </a:r>
            <a:r>
              <a:rPr lang="en-US" dirty="0" err="1"/>
              <a:t>Va</a:t>
            </a:r>
            <a:r>
              <a:rPr lang="en-US" dirty="0"/>
              <a:t> de 0 a </a:t>
            </a:r>
            <a:r>
              <a:rPr lang="en-US" dirty="0" err="1"/>
              <a:t>infinito</a:t>
            </a:r>
            <a:r>
              <a:rPr lang="en-US" dirty="0"/>
              <a:t>. Los </a:t>
            </a:r>
            <a:r>
              <a:rPr lang="en-US" dirty="0" err="1"/>
              <a:t>modelos</a:t>
            </a:r>
            <a:r>
              <a:rPr lang="en-US" dirty="0"/>
              <a:t> de </a:t>
            </a:r>
            <a:r>
              <a:rPr lang="en-US" dirty="0" err="1"/>
              <a:t>regresión</a:t>
            </a:r>
            <a:r>
              <a:rPr lang="en-US" dirty="0"/>
              <a:t> </a:t>
            </a:r>
            <a:r>
              <a:rPr lang="en-US" dirty="0" err="1"/>
              <a:t>logística</a:t>
            </a:r>
            <a:r>
              <a:rPr lang="en-US" dirty="0"/>
              <a:t> </a:t>
            </a:r>
            <a:r>
              <a:rPr lang="en-US" dirty="0" err="1"/>
              <a:t>están</a:t>
            </a:r>
            <a:r>
              <a:rPr lang="en-US" dirty="0"/>
              <a:t> </a:t>
            </a:r>
            <a:r>
              <a:rPr lang="en-US" dirty="0" err="1"/>
              <a:t>basados</a:t>
            </a:r>
            <a:r>
              <a:rPr lang="en-US" dirty="0"/>
              <a:t> </a:t>
            </a:r>
            <a:r>
              <a:rPr lang="en-US" dirty="0" err="1"/>
              <a:t>en</a:t>
            </a:r>
            <a:r>
              <a:rPr lang="en-US" dirty="0"/>
              <a:t> </a:t>
            </a:r>
            <a:r>
              <a:rPr lang="en-US" dirty="0" err="1"/>
              <a:t>probabilidades</a:t>
            </a:r>
            <a:r>
              <a:rPr lang="en-US" dirty="0"/>
              <a:t> entre dos variables</a:t>
            </a:r>
            <a:r>
              <a:rPr lang="es-PE" dirty="0">
                <a:effectLst/>
              </a:rPr>
              <a:t>.</a:t>
            </a:r>
            <a:endParaRPr lang="es-PE" b="1" i="1" dirty="0"/>
          </a:p>
          <a:p>
            <a:endParaRPr lang="es-ES_tradnl" sz="2000" dirty="0"/>
          </a:p>
        </p:txBody>
      </p:sp>
    </p:spTree>
    <p:extLst>
      <p:ext uri="{BB962C8B-B14F-4D97-AF65-F5344CB8AC3E}">
        <p14:creationId xmlns:p14="http://schemas.microsoft.com/office/powerpoint/2010/main" val="2799405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1CF01A-6E15-ED47-905F-16673E03D30A}"/>
              </a:ext>
            </a:extLst>
          </p:cNvPr>
          <p:cNvSpPr>
            <a:spLocks noGrp="1"/>
          </p:cNvSpPr>
          <p:nvPr>
            <p:ph type="title"/>
          </p:nvPr>
        </p:nvSpPr>
        <p:spPr/>
        <p:txBody>
          <a:bodyPr/>
          <a:lstStyle/>
          <a:p>
            <a:r>
              <a:rPr lang="es-ES_tradnl" dirty="0"/>
              <a:t>Regresión logística binomial (III)</a:t>
            </a:r>
          </a:p>
        </p:txBody>
      </p:sp>
      <p:sp>
        <p:nvSpPr>
          <p:cNvPr id="4" name="CuadroTexto 3">
            <a:extLst>
              <a:ext uri="{FF2B5EF4-FFF2-40B4-BE49-F238E27FC236}">
                <a16:creationId xmlns:a16="http://schemas.microsoft.com/office/drawing/2014/main" id="{D79FFAFE-4EAE-5B4F-BDC6-D5D3B7179D65}"/>
              </a:ext>
            </a:extLst>
          </p:cNvPr>
          <p:cNvSpPr txBox="1"/>
          <p:nvPr/>
        </p:nvSpPr>
        <p:spPr>
          <a:xfrm>
            <a:off x="414925" y="1577953"/>
            <a:ext cx="6033892" cy="5016758"/>
          </a:xfrm>
          <a:prstGeom prst="rect">
            <a:avLst/>
          </a:prstGeom>
          <a:noFill/>
        </p:spPr>
        <p:txBody>
          <a:bodyPr wrap="square" rtlCol="0">
            <a:spAutoFit/>
          </a:bodyPr>
          <a:lstStyle/>
          <a:p>
            <a:pPr marL="342900" indent="-342900">
              <a:buFont typeface="Arial" panose="020B0604020202020204" pitchFamily="34" charset="0"/>
              <a:buChar char="•"/>
            </a:pPr>
            <a:r>
              <a:rPr lang="es-ES_tradnl" sz="2000" dirty="0"/>
              <a:t>Como saben, lo que se está modelando es a un </a:t>
            </a:r>
            <a:r>
              <a:rPr lang="es-ES_tradnl" sz="2000" i="1" dirty="0" err="1"/>
              <a:t>lograritmo</a:t>
            </a:r>
            <a:r>
              <a:rPr lang="es-ES_tradnl" sz="2000" i="1" dirty="0"/>
              <a:t> del </a:t>
            </a:r>
            <a:r>
              <a:rPr lang="es-ES_tradnl" sz="2000" i="1" dirty="0" err="1"/>
              <a:t>odds</a:t>
            </a:r>
            <a:r>
              <a:rPr lang="es-ES_tradnl" sz="2000" i="1" dirty="0"/>
              <a:t>. </a:t>
            </a:r>
            <a:r>
              <a:rPr lang="es-ES_tradnl" sz="2000" dirty="0"/>
              <a:t>¿Qué significa eso? Es difícil de interpretar, pero el punto es que necesitamos valores numéricos que nos den una referencia del impacto que se tiene sobre nuestra variable dependiente.</a:t>
            </a:r>
          </a:p>
          <a:p>
            <a:pPr marL="342900" indent="-342900">
              <a:buFont typeface="Arial" panose="020B0604020202020204" pitchFamily="34" charset="0"/>
              <a:buChar char="•"/>
            </a:pPr>
            <a:endParaRPr lang="es-ES_tradnl" sz="2000" dirty="0"/>
          </a:p>
          <a:p>
            <a:pPr marL="342900" indent="-342900">
              <a:buFont typeface="Arial" panose="020B0604020202020204" pitchFamily="34" charset="0"/>
              <a:buChar char="•"/>
            </a:pPr>
            <a:r>
              <a:rPr lang="es-ES_tradnl" sz="2000" dirty="0"/>
              <a:t>Como los </a:t>
            </a:r>
            <a:r>
              <a:rPr lang="es-ES_tradnl" sz="2000" i="1" dirty="0" err="1"/>
              <a:t>odds</a:t>
            </a:r>
            <a:r>
              <a:rPr lang="es-ES_tradnl" sz="2000" dirty="0"/>
              <a:t> son difíciles de interpretar, sacar un exponencial nos va a decir muy poco. Miremos los </a:t>
            </a:r>
            <a:r>
              <a:rPr lang="es-ES_tradnl" sz="2000" i="1" dirty="0"/>
              <a:t>efectos marginales</a:t>
            </a:r>
            <a:r>
              <a:rPr lang="es-ES_tradnl" sz="2000" dirty="0"/>
              <a:t>. Estos valores expresan cómo cambia la probabilidad de ocurrencia de un evento (variable dependiente) frente a un cambio en la(s) variable(s) independiente(s).</a:t>
            </a:r>
          </a:p>
          <a:p>
            <a:pPr marL="342900" indent="-342900">
              <a:buFont typeface="Arial" panose="020B0604020202020204" pitchFamily="34" charset="0"/>
              <a:buChar char="•"/>
            </a:pPr>
            <a:endParaRPr lang="es-ES_tradnl" sz="2000" dirty="0"/>
          </a:p>
          <a:p>
            <a:pPr marL="342900" indent="-342900">
              <a:buFont typeface="Arial" panose="020B0604020202020204" pitchFamily="34" charset="0"/>
              <a:buChar char="•"/>
            </a:pPr>
            <a:r>
              <a:rPr lang="es-ES_tradnl" sz="2000" dirty="0"/>
              <a:t>En promedio, el aumento del salario de la persona en un dólar disminuye su probabilidad de apoyar la democracia en .15 (o 15%).</a:t>
            </a:r>
          </a:p>
        </p:txBody>
      </p:sp>
      <p:pic>
        <p:nvPicPr>
          <p:cNvPr id="5" name="Imagen 4">
            <a:extLst>
              <a:ext uri="{FF2B5EF4-FFF2-40B4-BE49-F238E27FC236}">
                <a16:creationId xmlns:a16="http://schemas.microsoft.com/office/drawing/2014/main" id="{0FE75A92-26CC-6945-9997-7DBC8373B144}"/>
              </a:ext>
            </a:extLst>
          </p:cNvPr>
          <p:cNvPicPr>
            <a:picLocks noChangeAspect="1"/>
          </p:cNvPicPr>
          <p:nvPr/>
        </p:nvPicPr>
        <p:blipFill rotWithShape="1">
          <a:blip r:embed="rId3"/>
          <a:srcRect t="33661"/>
          <a:stretch/>
        </p:blipFill>
        <p:spPr>
          <a:xfrm>
            <a:off x="7041666" y="1690688"/>
            <a:ext cx="4724399" cy="2282436"/>
          </a:xfrm>
          <a:prstGeom prst="rect">
            <a:avLst/>
          </a:prstGeom>
        </p:spPr>
      </p:pic>
      <p:pic>
        <p:nvPicPr>
          <p:cNvPr id="7" name="Imagen 6">
            <a:extLst>
              <a:ext uri="{FF2B5EF4-FFF2-40B4-BE49-F238E27FC236}">
                <a16:creationId xmlns:a16="http://schemas.microsoft.com/office/drawing/2014/main" id="{02920D69-174E-8C45-A265-E09B76A7885E}"/>
              </a:ext>
            </a:extLst>
          </p:cNvPr>
          <p:cNvPicPr>
            <a:picLocks noChangeAspect="1"/>
          </p:cNvPicPr>
          <p:nvPr/>
        </p:nvPicPr>
        <p:blipFill>
          <a:blip r:embed="rId4"/>
          <a:stretch>
            <a:fillRect/>
          </a:stretch>
        </p:blipFill>
        <p:spPr>
          <a:xfrm>
            <a:off x="7032278" y="4155687"/>
            <a:ext cx="4702380" cy="2286000"/>
          </a:xfrm>
          <a:prstGeom prst="rect">
            <a:avLst/>
          </a:prstGeom>
        </p:spPr>
      </p:pic>
      <p:sp>
        <p:nvSpPr>
          <p:cNvPr id="8" name="Elipse 7">
            <a:extLst>
              <a:ext uri="{FF2B5EF4-FFF2-40B4-BE49-F238E27FC236}">
                <a16:creationId xmlns:a16="http://schemas.microsoft.com/office/drawing/2014/main" id="{615F2C6B-4B59-554C-BF5A-BB952CF7CC27}"/>
              </a:ext>
            </a:extLst>
          </p:cNvPr>
          <p:cNvSpPr/>
          <p:nvPr/>
        </p:nvSpPr>
        <p:spPr>
          <a:xfrm>
            <a:off x="7903335" y="1749426"/>
            <a:ext cx="997973" cy="814192"/>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_tradnl" dirty="0">
              <a:solidFill>
                <a:sysClr val="windowText" lastClr="000000"/>
              </a:solidFill>
            </a:endParaRPr>
          </a:p>
        </p:txBody>
      </p:sp>
      <p:sp>
        <p:nvSpPr>
          <p:cNvPr id="9" name="Elipse 8">
            <a:extLst>
              <a:ext uri="{FF2B5EF4-FFF2-40B4-BE49-F238E27FC236}">
                <a16:creationId xmlns:a16="http://schemas.microsoft.com/office/drawing/2014/main" id="{71DAEFE9-6869-D249-B925-D97AFFD27DB0}"/>
              </a:ext>
            </a:extLst>
          </p:cNvPr>
          <p:cNvSpPr/>
          <p:nvPr/>
        </p:nvSpPr>
        <p:spPr>
          <a:xfrm>
            <a:off x="9834700" y="1749426"/>
            <a:ext cx="997973" cy="814192"/>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_tradnl" dirty="0">
              <a:solidFill>
                <a:sysClr val="windowText" lastClr="000000"/>
              </a:solidFill>
            </a:endParaRPr>
          </a:p>
        </p:txBody>
      </p:sp>
      <p:sp>
        <p:nvSpPr>
          <p:cNvPr id="10" name="Elipse 9">
            <a:extLst>
              <a:ext uri="{FF2B5EF4-FFF2-40B4-BE49-F238E27FC236}">
                <a16:creationId xmlns:a16="http://schemas.microsoft.com/office/drawing/2014/main" id="{D3119153-DAC2-3747-8756-B667CA70DCC5}"/>
              </a:ext>
            </a:extLst>
          </p:cNvPr>
          <p:cNvSpPr/>
          <p:nvPr/>
        </p:nvSpPr>
        <p:spPr>
          <a:xfrm>
            <a:off x="7198485" y="3308596"/>
            <a:ext cx="997973" cy="473468"/>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_tradnl" dirty="0">
              <a:solidFill>
                <a:sysClr val="windowText" lastClr="000000"/>
              </a:solidFill>
            </a:endParaRPr>
          </a:p>
        </p:txBody>
      </p:sp>
      <p:sp>
        <p:nvSpPr>
          <p:cNvPr id="11" name="Elipse 10">
            <a:extLst>
              <a:ext uri="{FF2B5EF4-FFF2-40B4-BE49-F238E27FC236}">
                <a16:creationId xmlns:a16="http://schemas.microsoft.com/office/drawing/2014/main" id="{6B02B584-ADAD-1849-BA42-E09A1955458E}"/>
              </a:ext>
            </a:extLst>
          </p:cNvPr>
          <p:cNvSpPr/>
          <p:nvPr/>
        </p:nvSpPr>
        <p:spPr>
          <a:xfrm>
            <a:off x="7304335" y="5718843"/>
            <a:ext cx="2854077" cy="814192"/>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_tradnl" dirty="0">
              <a:solidFill>
                <a:sysClr val="windowText" lastClr="000000"/>
              </a:solidFill>
            </a:endParaRPr>
          </a:p>
        </p:txBody>
      </p:sp>
    </p:spTree>
    <p:extLst>
      <p:ext uri="{BB962C8B-B14F-4D97-AF65-F5344CB8AC3E}">
        <p14:creationId xmlns:p14="http://schemas.microsoft.com/office/powerpoint/2010/main" val="736440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13B538-4C55-BC4D-9D30-63F18BE0E553}"/>
              </a:ext>
            </a:extLst>
          </p:cNvPr>
          <p:cNvSpPr>
            <a:spLocks noGrp="1"/>
          </p:cNvSpPr>
          <p:nvPr>
            <p:ph type="title"/>
          </p:nvPr>
        </p:nvSpPr>
        <p:spPr/>
        <p:txBody>
          <a:bodyPr/>
          <a:lstStyle/>
          <a:p>
            <a:r>
              <a:rPr lang="es-ES_tradnl" dirty="0"/>
              <a:t>Regresión </a:t>
            </a:r>
            <a:r>
              <a:rPr lang="es-ES_tradnl" dirty="0" err="1"/>
              <a:t>Poisson</a:t>
            </a:r>
            <a:r>
              <a:rPr lang="es-ES_tradnl" dirty="0">
                <a:sym typeface="Wingdings" pitchFamily="2" charset="2"/>
              </a:rPr>
              <a:t> (I): Ahora pes x2</a:t>
            </a:r>
            <a:endParaRPr lang="es-ES_tradnl" dirty="0"/>
          </a:p>
        </p:txBody>
      </p:sp>
      <p:pic>
        <p:nvPicPr>
          <p:cNvPr id="3" name="Imagen 2">
            <a:extLst>
              <a:ext uri="{FF2B5EF4-FFF2-40B4-BE49-F238E27FC236}">
                <a16:creationId xmlns:a16="http://schemas.microsoft.com/office/drawing/2014/main" id="{6275633D-DC20-1C46-B7DC-DC0B782DC1E2}"/>
              </a:ext>
            </a:extLst>
          </p:cNvPr>
          <p:cNvPicPr>
            <a:picLocks noChangeAspect="1"/>
          </p:cNvPicPr>
          <p:nvPr/>
        </p:nvPicPr>
        <p:blipFill>
          <a:blip r:embed="rId2"/>
          <a:stretch>
            <a:fillRect/>
          </a:stretch>
        </p:blipFill>
        <p:spPr>
          <a:xfrm>
            <a:off x="5510408" y="1690688"/>
            <a:ext cx="6471781" cy="4853836"/>
          </a:xfrm>
          <a:prstGeom prst="rect">
            <a:avLst/>
          </a:prstGeom>
        </p:spPr>
      </p:pic>
      <p:pic>
        <p:nvPicPr>
          <p:cNvPr id="8" name="Imagen 7">
            <a:extLst>
              <a:ext uri="{FF2B5EF4-FFF2-40B4-BE49-F238E27FC236}">
                <a16:creationId xmlns:a16="http://schemas.microsoft.com/office/drawing/2014/main" id="{B9EB9C57-8BA8-F146-9CBA-CEDBC5DAAA14}"/>
              </a:ext>
            </a:extLst>
          </p:cNvPr>
          <p:cNvPicPr>
            <a:picLocks noChangeAspect="1"/>
          </p:cNvPicPr>
          <p:nvPr/>
        </p:nvPicPr>
        <p:blipFill>
          <a:blip r:embed="rId3"/>
          <a:stretch>
            <a:fillRect/>
          </a:stretch>
        </p:blipFill>
        <p:spPr>
          <a:xfrm>
            <a:off x="583505" y="2029677"/>
            <a:ext cx="4489537" cy="4175858"/>
          </a:xfrm>
          <a:prstGeom prst="rect">
            <a:avLst/>
          </a:prstGeom>
        </p:spPr>
      </p:pic>
    </p:spTree>
    <p:extLst>
      <p:ext uri="{BB962C8B-B14F-4D97-AF65-F5344CB8AC3E}">
        <p14:creationId xmlns:p14="http://schemas.microsoft.com/office/powerpoint/2010/main" val="22760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1CF01A-6E15-ED47-905F-16673E03D30A}"/>
              </a:ext>
            </a:extLst>
          </p:cNvPr>
          <p:cNvSpPr>
            <a:spLocks noGrp="1"/>
          </p:cNvSpPr>
          <p:nvPr>
            <p:ph type="title"/>
          </p:nvPr>
        </p:nvSpPr>
        <p:spPr/>
        <p:txBody>
          <a:bodyPr/>
          <a:lstStyle/>
          <a:p>
            <a:r>
              <a:rPr lang="es-ES_tradnl" dirty="0"/>
              <a:t>Regresión </a:t>
            </a:r>
            <a:r>
              <a:rPr lang="es-ES_tradnl" dirty="0" err="1"/>
              <a:t>Poisson</a:t>
            </a:r>
            <a:r>
              <a:rPr lang="es-ES_tradnl" dirty="0">
                <a:sym typeface="Wingdings" pitchFamily="2" charset="2"/>
              </a:rPr>
              <a:t> (II)</a:t>
            </a:r>
            <a:endParaRPr lang="es-ES_tradnl" dirty="0"/>
          </a:p>
        </p:txBody>
      </p:sp>
      <p:sp>
        <p:nvSpPr>
          <p:cNvPr id="4" name="CuadroTexto 3">
            <a:extLst>
              <a:ext uri="{FF2B5EF4-FFF2-40B4-BE49-F238E27FC236}">
                <a16:creationId xmlns:a16="http://schemas.microsoft.com/office/drawing/2014/main" id="{D79FFAFE-4EAE-5B4F-BDC6-D5D3B7179D65}"/>
              </a:ext>
            </a:extLst>
          </p:cNvPr>
          <p:cNvSpPr txBox="1"/>
          <p:nvPr/>
        </p:nvSpPr>
        <p:spPr>
          <a:xfrm>
            <a:off x="636319" y="3380125"/>
            <a:ext cx="11362151" cy="3477875"/>
          </a:xfrm>
          <a:prstGeom prst="rect">
            <a:avLst/>
          </a:prstGeom>
          <a:noFill/>
        </p:spPr>
        <p:txBody>
          <a:bodyPr wrap="square" rtlCol="0">
            <a:spAutoFit/>
          </a:bodyPr>
          <a:lstStyle/>
          <a:p>
            <a:pPr algn="just"/>
            <a:r>
              <a:rPr lang="es-PE" dirty="0"/>
              <a:t>Usamos la regresión Poisson con una variable dependiente no negativa y entera que represente </a:t>
            </a:r>
            <a:r>
              <a:rPr lang="es-PE" i="1" dirty="0"/>
              <a:t>conteos</a:t>
            </a:r>
            <a:r>
              <a:rPr lang="es-PE" dirty="0"/>
              <a:t> en espacio o tiempo. Una variable cuantitativa discreta. Por ejemplo: número de veces que una persona ha sido acosada, número de veces que una persona ha sido arrestada, número de veces </a:t>
            </a:r>
          </a:p>
          <a:p>
            <a:pPr algn="just"/>
            <a:endParaRPr lang="es-PE" dirty="0"/>
          </a:p>
          <a:p>
            <a:pPr algn="just"/>
            <a:r>
              <a:rPr lang="es-PE" b="1" i="1" dirty="0"/>
              <a:t>Objetivo: </a:t>
            </a:r>
            <a:r>
              <a:rPr lang="es-PE" dirty="0"/>
              <a:t>predecir o explicar fenómenos que ocurren en un intervalo de tiempo específico.</a:t>
            </a:r>
          </a:p>
          <a:p>
            <a:pPr algn="just"/>
            <a:endParaRPr lang="es-PE" dirty="0"/>
          </a:p>
          <a:p>
            <a:pPr algn="just"/>
            <a:r>
              <a:rPr lang="es-PE" b="1" i="1" dirty="0"/>
              <a:t>Requisitos:</a:t>
            </a:r>
          </a:p>
          <a:p>
            <a:pPr algn="just"/>
            <a:endParaRPr lang="es-PE" b="1" i="1" dirty="0"/>
          </a:p>
          <a:p>
            <a:pPr marL="342900" indent="-342900" algn="just">
              <a:buFont typeface="Arial" panose="020B0604020202020204" pitchFamily="34" charset="0"/>
              <a:buChar char="•"/>
            </a:pPr>
            <a:r>
              <a:rPr lang="es-PE" dirty="0"/>
              <a:t>Independencia de las observaciones: los casos no se encuentran relacionados entre sí.</a:t>
            </a:r>
          </a:p>
          <a:p>
            <a:pPr marL="342900" indent="-342900" algn="just">
              <a:buFont typeface="Arial" panose="020B0604020202020204" pitchFamily="34" charset="0"/>
              <a:buChar char="•"/>
            </a:pPr>
            <a:r>
              <a:rPr lang="es-PE" dirty="0"/>
              <a:t>La media es igual a su varianza.</a:t>
            </a:r>
          </a:p>
          <a:p>
            <a:pPr marL="342900" indent="-342900" algn="just">
              <a:buFont typeface="Arial" panose="020B0604020202020204" pitchFamily="34" charset="0"/>
              <a:buChar char="•"/>
            </a:pPr>
            <a:r>
              <a:rPr lang="es-PE" dirty="0"/>
              <a:t>Linealidad: el logaritmo de la media de los datos (</a:t>
            </a:r>
            <a:r>
              <a:rPr lang="en-US" sz="1600" dirty="0"/>
              <a:t>log(</a:t>
            </a:r>
            <a:r>
              <a:rPr lang="en-US" sz="1600" dirty="0" err="1"/>
              <a:t>λ</a:t>
            </a:r>
            <a:r>
              <a:rPr lang="en-US" sz="1600" dirty="0"/>
              <a:t>)) </a:t>
            </a:r>
            <a:r>
              <a:rPr lang="en-US" sz="1600" dirty="0" err="1"/>
              <a:t>debe</a:t>
            </a:r>
            <a:r>
              <a:rPr lang="en-US" sz="1600" dirty="0"/>
              <a:t> </a:t>
            </a:r>
            <a:r>
              <a:rPr lang="en-US" sz="1600" dirty="0" err="1"/>
              <a:t>ser</a:t>
            </a:r>
            <a:r>
              <a:rPr lang="en-US" sz="1600" dirty="0"/>
              <a:t> </a:t>
            </a:r>
            <a:r>
              <a:rPr lang="en-US" sz="1600" dirty="0" err="1"/>
              <a:t>una</a:t>
            </a:r>
            <a:r>
              <a:rPr lang="en-US" sz="1600" dirty="0"/>
              <a:t> </a:t>
            </a:r>
            <a:r>
              <a:rPr lang="en-US" sz="1600" dirty="0" err="1"/>
              <a:t>función</a:t>
            </a:r>
            <a:r>
              <a:rPr lang="en-US" sz="1600" dirty="0"/>
              <a:t> lineal de </a:t>
            </a:r>
            <a:r>
              <a:rPr lang="en-US" sz="1600" dirty="0" err="1"/>
              <a:t>los</a:t>
            </a:r>
            <a:r>
              <a:rPr lang="en-US" sz="1600" dirty="0"/>
              <a:t> </a:t>
            </a:r>
            <a:r>
              <a:rPr lang="en-US" sz="1600" dirty="0" err="1"/>
              <a:t>datos</a:t>
            </a:r>
            <a:r>
              <a:rPr lang="es-PE" dirty="0"/>
              <a:t>.</a:t>
            </a:r>
          </a:p>
          <a:p>
            <a:endParaRPr lang="es-ES_tradnl" dirty="0"/>
          </a:p>
        </p:txBody>
      </p:sp>
      <mc:AlternateContent xmlns:mc="http://schemas.openxmlformats.org/markup-compatibility/2006">
        <mc:Choice xmlns:a14="http://schemas.microsoft.com/office/drawing/2010/main" Requires="a14">
          <p:sp>
            <p:nvSpPr>
              <p:cNvPr id="6" name="CuadroTexto 5">
                <a:extLst>
                  <a:ext uri="{FF2B5EF4-FFF2-40B4-BE49-F238E27FC236}">
                    <a16:creationId xmlns:a16="http://schemas.microsoft.com/office/drawing/2014/main" id="{20A2602E-79AE-D24D-B689-B44AB8B844DB}"/>
                  </a:ext>
                </a:extLst>
              </p:cNvPr>
              <p:cNvSpPr txBox="1"/>
              <p:nvPr/>
            </p:nvSpPr>
            <p:spPr>
              <a:xfrm>
                <a:off x="2726497" y="1583810"/>
                <a:ext cx="7394532" cy="196977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 sz="2400" b="0" i="1" smtClean="0">
                          <a:latin typeface="Cambria Math" panose="02040503050406030204" pitchFamily="18" charset="0"/>
                        </a:rPr>
                        <m:t>𝑌</m:t>
                      </m:r>
                      <m:r>
                        <a:rPr lang="es-ES" sz="2400" b="0" i="1" smtClean="0">
                          <a:latin typeface="Cambria Math" panose="02040503050406030204" pitchFamily="18" charset="0"/>
                        </a:rPr>
                        <m:t>=</m:t>
                      </m:r>
                      <m:r>
                        <a:rPr lang="es-ES" sz="2400" b="0" i="1" smtClean="0">
                          <a:latin typeface="Cambria Math" panose="02040503050406030204" pitchFamily="18" charset="0"/>
                        </a:rPr>
                        <m:t>𝐸𝑋𝑃</m:t>
                      </m:r>
                      <m:d>
                        <m:dPr>
                          <m:ctrlPr>
                            <a:rPr lang="es-ES" sz="2400" b="0" i="1" smtClean="0">
                              <a:latin typeface="Cambria Math" panose="02040503050406030204" pitchFamily="18" charset="0"/>
                            </a:rPr>
                          </m:ctrlPr>
                        </m:dPr>
                        <m:e>
                          <m:r>
                            <a:rPr lang="es-ES" sz="2400" b="0" i="1" smtClean="0">
                              <a:latin typeface="Cambria Math" panose="02040503050406030204" pitchFamily="18" charset="0"/>
                            </a:rPr>
                            <m:t>𝐵</m:t>
                          </m:r>
                          <m:r>
                            <a:rPr lang="es-ES" sz="2400" b="0" i="1" smtClean="0">
                              <a:latin typeface="Cambria Math" panose="02040503050406030204" pitchFamily="18" charset="0"/>
                            </a:rPr>
                            <m:t>0+</m:t>
                          </m:r>
                          <m:r>
                            <a:rPr lang="es-ES" sz="2400" b="0" i="1" smtClean="0">
                              <a:latin typeface="Cambria Math" panose="02040503050406030204" pitchFamily="18" charset="0"/>
                            </a:rPr>
                            <m:t>𝐵</m:t>
                          </m:r>
                          <m:r>
                            <a:rPr lang="es-ES" sz="2400" b="0" i="1" smtClean="0">
                              <a:latin typeface="Cambria Math" panose="02040503050406030204" pitchFamily="18" charset="0"/>
                            </a:rPr>
                            <m:t>1∗</m:t>
                          </m:r>
                          <m:r>
                            <a:rPr lang="es-ES" sz="2400" b="0" i="1" smtClean="0">
                              <a:latin typeface="Cambria Math" panose="02040503050406030204" pitchFamily="18" charset="0"/>
                            </a:rPr>
                            <m:t>𝑋</m:t>
                          </m:r>
                          <m:r>
                            <a:rPr lang="es-ES" sz="2400" b="0" i="1" smtClean="0">
                              <a:latin typeface="Cambria Math" panose="02040503050406030204" pitchFamily="18" charset="0"/>
                            </a:rPr>
                            <m:t>1+…</m:t>
                          </m:r>
                          <m:r>
                            <a:rPr lang="es-ES" sz="2400" b="0" i="1" smtClean="0">
                              <a:latin typeface="Cambria Math" panose="02040503050406030204" pitchFamily="18" charset="0"/>
                            </a:rPr>
                            <m:t>𝐵𝑛</m:t>
                          </m:r>
                          <m:r>
                            <a:rPr lang="es-ES" sz="2400" b="0" i="1" smtClean="0">
                              <a:latin typeface="Cambria Math" panose="02040503050406030204" pitchFamily="18" charset="0"/>
                            </a:rPr>
                            <m:t>∗</m:t>
                          </m:r>
                          <m:r>
                            <a:rPr lang="es-ES" sz="2400" b="0" i="1" smtClean="0">
                              <a:latin typeface="Cambria Math" panose="02040503050406030204" pitchFamily="18" charset="0"/>
                            </a:rPr>
                            <m:t>𝑋𝑛</m:t>
                          </m:r>
                        </m:e>
                      </m:d>
                      <m:r>
                        <a:rPr lang="es-ES" sz="2400" b="0" i="1" smtClean="0">
                          <a:latin typeface="Cambria Math" panose="02040503050406030204" pitchFamily="18" charset="0"/>
                        </a:rPr>
                        <m:t>+</m:t>
                      </m:r>
                      <m:r>
                        <a:rPr lang="es-ES" sz="2400" b="0" i="1" smtClean="0">
                          <a:latin typeface="Cambria Math" panose="02040503050406030204" pitchFamily="18" charset="0"/>
                        </a:rPr>
                        <m:t>𝑒</m:t>
                      </m:r>
                    </m:oMath>
                  </m:oMathPara>
                </a14:m>
                <a:endParaRPr lang="es-ES" sz="2400" dirty="0"/>
              </a:p>
              <a:p>
                <a:pPr/>
                <a:endParaRPr lang="es-ES" sz="2400" b="0" dirty="0"/>
              </a:p>
              <a:p>
                <a:pPr algn="ctr"/>
                <a:endParaRPr lang="es-ES" sz="2400" dirty="0"/>
              </a:p>
              <a:p>
                <a:pPr algn="ctr"/>
                <a:r>
                  <a:rPr lang="es-ES" sz="2400" dirty="0"/>
                  <a:t>l</a:t>
                </a:r>
                <a:r>
                  <a:rPr lang="es-ES" sz="2400" b="0" dirty="0"/>
                  <a:t>og(</a:t>
                </a:r>
                <a14:m>
                  <m:oMath xmlns:m="http://schemas.openxmlformats.org/officeDocument/2006/math">
                    <m:r>
                      <a:rPr lang="es-ES" sz="2400" i="1">
                        <a:latin typeface="Cambria Math" panose="02040503050406030204" pitchFamily="18" charset="0"/>
                      </a:rPr>
                      <m:t>𝑌</m:t>
                    </m:r>
                  </m:oMath>
                </a14:m>
                <a:r>
                  <a:rPr lang="es-ES" sz="2400" b="0" dirty="0"/>
                  <a:t>) = </a:t>
                </a:r>
                <a14:m>
                  <m:oMath xmlns:m="http://schemas.openxmlformats.org/officeDocument/2006/math">
                    <m:r>
                      <a:rPr lang="es-ES" sz="2400" i="1">
                        <a:latin typeface="Cambria Math" panose="02040503050406030204" pitchFamily="18" charset="0"/>
                      </a:rPr>
                      <m:t>𝐵</m:t>
                    </m:r>
                    <m:r>
                      <a:rPr lang="es-ES" sz="2400" i="1">
                        <a:latin typeface="Cambria Math" panose="02040503050406030204" pitchFamily="18" charset="0"/>
                      </a:rPr>
                      <m:t>0+</m:t>
                    </m:r>
                    <m:r>
                      <a:rPr lang="es-ES" sz="2400" i="1">
                        <a:latin typeface="Cambria Math" panose="02040503050406030204" pitchFamily="18" charset="0"/>
                      </a:rPr>
                      <m:t>𝐵</m:t>
                    </m:r>
                    <m:r>
                      <a:rPr lang="es-ES" sz="2400" i="1">
                        <a:latin typeface="Cambria Math" panose="02040503050406030204" pitchFamily="18" charset="0"/>
                      </a:rPr>
                      <m:t>1∗</m:t>
                    </m:r>
                    <m:r>
                      <a:rPr lang="es-ES" sz="2400" i="1">
                        <a:latin typeface="Cambria Math" panose="02040503050406030204" pitchFamily="18" charset="0"/>
                      </a:rPr>
                      <m:t>𝑋</m:t>
                    </m:r>
                    <m:r>
                      <a:rPr lang="es-ES" sz="2400" i="1">
                        <a:latin typeface="Cambria Math" panose="02040503050406030204" pitchFamily="18" charset="0"/>
                      </a:rPr>
                      <m:t>1+…</m:t>
                    </m:r>
                    <m:r>
                      <a:rPr lang="es-ES" sz="2400" i="1">
                        <a:latin typeface="Cambria Math" panose="02040503050406030204" pitchFamily="18" charset="0"/>
                      </a:rPr>
                      <m:t>𝐵𝑛</m:t>
                    </m:r>
                    <m:r>
                      <a:rPr lang="es-ES" sz="2400" i="1">
                        <a:latin typeface="Cambria Math" panose="02040503050406030204" pitchFamily="18" charset="0"/>
                      </a:rPr>
                      <m:t>∗</m:t>
                    </m:r>
                    <m:r>
                      <a:rPr lang="es-ES" sz="2400" i="1">
                        <a:latin typeface="Cambria Math" panose="02040503050406030204" pitchFamily="18" charset="0"/>
                      </a:rPr>
                      <m:t>𝑋𝑛</m:t>
                    </m:r>
                  </m:oMath>
                </a14:m>
                <a:endParaRPr lang="es-ES" sz="2400" b="0" dirty="0"/>
              </a:p>
              <a:p>
                <a:pPr/>
                <a:endParaRPr lang="es-ES" sz="3200" b="0" dirty="0"/>
              </a:p>
            </p:txBody>
          </p:sp>
        </mc:Choice>
        <mc:Fallback>
          <p:sp>
            <p:nvSpPr>
              <p:cNvPr id="6" name="CuadroTexto 5">
                <a:extLst>
                  <a:ext uri="{FF2B5EF4-FFF2-40B4-BE49-F238E27FC236}">
                    <a16:creationId xmlns:a16="http://schemas.microsoft.com/office/drawing/2014/main" id="{20A2602E-79AE-D24D-B689-B44AB8B844DB}"/>
                  </a:ext>
                </a:extLst>
              </p:cNvPr>
              <p:cNvSpPr txBox="1">
                <a:spLocks noRot="1" noChangeAspect="1" noMove="1" noResize="1" noEditPoints="1" noAdjustHandles="1" noChangeArrowheads="1" noChangeShapeType="1" noTextEdit="1"/>
              </p:cNvSpPr>
              <p:nvPr/>
            </p:nvSpPr>
            <p:spPr>
              <a:xfrm>
                <a:off x="2726497" y="1583810"/>
                <a:ext cx="7394532" cy="1969770"/>
              </a:xfrm>
              <a:prstGeom prst="rect">
                <a:avLst/>
              </a:prstGeom>
              <a:blipFill>
                <a:blip r:embed="rId3"/>
                <a:stretch>
                  <a:fillRect/>
                </a:stretch>
              </a:blipFill>
            </p:spPr>
            <p:txBody>
              <a:bodyPr/>
              <a:lstStyle/>
              <a:p>
                <a:r>
                  <a:rPr lang="es-ES_tradnl">
                    <a:noFill/>
                  </a:rPr>
                  <a:t> </a:t>
                </a:r>
              </a:p>
            </p:txBody>
          </p:sp>
        </mc:Fallback>
      </mc:AlternateContent>
    </p:spTree>
    <p:extLst>
      <p:ext uri="{BB962C8B-B14F-4D97-AF65-F5344CB8AC3E}">
        <p14:creationId xmlns:p14="http://schemas.microsoft.com/office/powerpoint/2010/main" val="1231629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1CF01A-6E15-ED47-905F-16673E03D30A}"/>
              </a:ext>
            </a:extLst>
          </p:cNvPr>
          <p:cNvSpPr>
            <a:spLocks noGrp="1"/>
          </p:cNvSpPr>
          <p:nvPr>
            <p:ph type="title"/>
          </p:nvPr>
        </p:nvSpPr>
        <p:spPr/>
        <p:txBody>
          <a:bodyPr/>
          <a:lstStyle/>
          <a:p>
            <a:r>
              <a:rPr lang="es-ES_tradnl" dirty="0"/>
              <a:t>Regresión </a:t>
            </a:r>
            <a:r>
              <a:rPr lang="es-ES_tradnl" dirty="0" err="1"/>
              <a:t>Poisson</a:t>
            </a:r>
            <a:r>
              <a:rPr lang="es-ES_tradnl" dirty="0">
                <a:sym typeface="Wingdings" pitchFamily="2" charset="2"/>
              </a:rPr>
              <a:t> (II)</a:t>
            </a:r>
            <a:endParaRPr lang="es-ES_tradnl" dirty="0"/>
          </a:p>
        </p:txBody>
      </p:sp>
      <p:sp>
        <p:nvSpPr>
          <p:cNvPr id="3" name="CuadroTexto 2">
            <a:extLst>
              <a:ext uri="{FF2B5EF4-FFF2-40B4-BE49-F238E27FC236}">
                <a16:creationId xmlns:a16="http://schemas.microsoft.com/office/drawing/2014/main" id="{E10FB01A-3D9F-2E40-8A0A-C6FD0D6C9782}"/>
              </a:ext>
            </a:extLst>
          </p:cNvPr>
          <p:cNvSpPr txBox="1"/>
          <p:nvPr/>
        </p:nvSpPr>
        <p:spPr>
          <a:xfrm>
            <a:off x="423556" y="1477745"/>
            <a:ext cx="7971143" cy="5601533"/>
          </a:xfrm>
          <a:prstGeom prst="rect">
            <a:avLst/>
          </a:prstGeom>
          <a:noFill/>
        </p:spPr>
        <p:txBody>
          <a:bodyPr wrap="square" rtlCol="0">
            <a:spAutoFit/>
          </a:bodyPr>
          <a:lstStyle/>
          <a:p>
            <a:pPr marL="285750" indent="-285750" algn="just">
              <a:buFont typeface="Arial" panose="020B0604020202020204" pitchFamily="34" charset="0"/>
              <a:buChar char="•"/>
            </a:pPr>
            <a:r>
              <a:rPr lang="es-ES_tradnl" sz="2000" dirty="0"/>
              <a:t>Realizo el modelo, exploro los valores de significancia de las variables independientes y los signos de los betas.</a:t>
            </a:r>
          </a:p>
          <a:p>
            <a:pPr algn="just"/>
            <a:endParaRPr lang="es-ES_tradnl" sz="2000" dirty="0"/>
          </a:p>
          <a:p>
            <a:pPr marL="285750" indent="-285750" algn="just">
              <a:buFont typeface="Arial" panose="020B0604020202020204" pitchFamily="34" charset="0"/>
              <a:buChar char="•"/>
            </a:pPr>
            <a:r>
              <a:rPr lang="es-ES_tradnl" sz="2000" b="1" dirty="0"/>
              <a:t>Luego (¡atención acá!):</a:t>
            </a:r>
          </a:p>
          <a:p>
            <a:pPr marL="285750" indent="-285750" algn="just">
              <a:buFont typeface="Arial" panose="020B0604020202020204" pitchFamily="34" charset="0"/>
              <a:buChar char="•"/>
            </a:pPr>
            <a:endParaRPr lang="es-ES_tradnl" sz="2000" dirty="0"/>
          </a:p>
          <a:p>
            <a:pPr marL="742950" lvl="1" indent="-285750" algn="just">
              <a:buFont typeface="Arial" panose="020B0604020202020204" pitchFamily="34" charset="0"/>
              <a:buChar char="•"/>
            </a:pPr>
            <a:r>
              <a:rPr lang="es-ES_tradnl" sz="2000" dirty="0"/>
              <a:t>Si el valor del Beta es mayor a 0, </a:t>
            </a:r>
            <a:r>
              <a:rPr lang="es-ES_tradnl" sz="2000" i="1" dirty="0" err="1"/>
              <a:t>exp</a:t>
            </a:r>
            <a:r>
              <a:rPr lang="es-ES_tradnl" sz="2000" i="1" dirty="0"/>
              <a:t>(B)</a:t>
            </a:r>
          </a:p>
          <a:p>
            <a:pPr marL="742950" lvl="1" indent="-285750" algn="just">
              <a:buFont typeface="Arial" panose="020B0604020202020204" pitchFamily="34" charset="0"/>
              <a:buChar char="•"/>
            </a:pPr>
            <a:r>
              <a:rPr lang="es-ES_tradnl" sz="2000" dirty="0"/>
              <a:t>Si el valor del Beta es menor a 0, </a:t>
            </a:r>
            <a:r>
              <a:rPr lang="es-ES_tradnl" sz="2000" i="1" dirty="0"/>
              <a:t>1-1/</a:t>
            </a:r>
            <a:r>
              <a:rPr lang="es-ES_tradnl" sz="2000" i="1" dirty="0" err="1"/>
              <a:t>exp</a:t>
            </a:r>
            <a:r>
              <a:rPr lang="es-ES_tradnl" sz="2000" i="1" dirty="0"/>
              <a:t>(B)</a:t>
            </a:r>
          </a:p>
          <a:p>
            <a:pPr marL="742950" lvl="1" indent="-285750" algn="just">
              <a:buFont typeface="Arial" panose="020B0604020202020204" pitchFamily="34" charset="0"/>
              <a:buChar char="•"/>
            </a:pPr>
            <a:endParaRPr lang="es-ES_tradnl" sz="2000" i="1" dirty="0"/>
          </a:p>
          <a:p>
            <a:pPr marL="285750" indent="-285750" algn="just">
              <a:buFont typeface="Arial" panose="020B0604020202020204" pitchFamily="34" charset="0"/>
              <a:buChar char="•"/>
            </a:pPr>
            <a:r>
              <a:rPr lang="es-ES_tradnl" sz="2000" dirty="0"/>
              <a:t>Interpretación: Por ejemplo, el ser mujer aumenta la probabilidad de sufrir acoso callejero en .56 (o 56%). </a:t>
            </a:r>
          </a:p>
          <a:p>
            <a:pPr algn="just"/>
            <a:endParaRPr lang="es-ES_tradnl" sz="2000" dirty="0"/>
          </a:p>
          <a:p>
            <a:pPr marL="285750" indent="-285750" algn="just">
              <a:buFont typeface="Arial" panose="020B0604020202020204" pitchFamily="34" charset="0"/>
              <a:buChar char="•"/>
            </a:pPr>
            <a:r>
              <a:rPr lang="es-ES_tradnl" sz="2000" dirty="0"/>
              <a:t>Los modelos los comparamos mirando el </a:t>
            </a:r>
            <a:r>
              <a:rPr lang="es-ES_tradnl" sz="2000" i="1" dirty="0"/>
              <a:t>Log </a:t>
            </a:r>
            <a:r>
              <a:rPr lang="es-ES_tradnl" sz="2000" i="1" dirty="0" err="1"/>
              <a:t>Likelihood</a:t>
            </a:r>
            <a:r>
              <a:rPr lang="es-ES_tradnl" sz="2000" i="1" dirty="0"/>
              <a:t>. </a:t>
            </a:r>
            <a:r>
              <a:rPr lang="es-ES_tradnl" sz="2000" dirty="0"/>
              <a:t>El mayor será el mejor modelo.</a:t>
            </a:r>
          </a:p>
          <a:p>
            <a:pPr marL="285750" indent="-285750" algn="just">
              <a:buFont typeface="Arial" panose="020B0604020202020204" pitchFamily="34" charset="0"/>
              <a:buChar char="•"/>
            </a:pPr>
            <a:endParaRPr lang="es-ES_tradnl" sz="2000" dirty="0"/>
          </a:p>
          <a:p>
            <a:pPr marL="285750" indent="-285750" algn="just">
              <a:buFont typeface="Arial" panose="020B0604020202020204" pitchFamily="34" charset="0"/>
              <a:buChar char="•"/>
            </a:pPr>
            <a:r>
              <a:rPr lang="es-ES_tradnl" sz="2000" dirty="0"/>
              <a:t>Veamos si se cumple el requisito de igualdad de medias y de varianzas. Si no se cumple, utilizamos un modelo </a:t>
            </a:r>
            <a:r>
              <a:rPr lang="es-ES_tradnl" sz="2000" i="1" dirty="0" err="1"/>
              <a:t>quasipoisson</a:t>
            </a:r>
            <a:r>
              <a:rPr lang="es-ES_tradnl" sz="2000" i="1" dirty="0"/>
              <a:t> </a:t>
            </a:r>
            <a:r>
              <a:rPr lang="es-ES_tradnl" sz="2000" dirty="0"/>
              <a:t>(</a:t>
            </a:r>
            <a:r>
              <a:rPr lang="es-ES_tradnl" sz="2000" dirty="0" err="1"/>
              <a:t>subdispersión</a:t>
            </a:r>
            <a:r>
              <a:rPr lang="es-ES_tradnl" sz="2000" dirty="0"/>
              <a:t> y </a:t>
            </a:r>
            <a:r>
              <a:rPr lang="es-ES_tradnl" sz="2000" dirty="0" err="1"/>
              <a:t>sobredispersión</a:t>
            </a:r>
            <a:r>
              <a:rPr lang="es-ES_tradnl" sz="2000" dirty="0"/>
              <a:t>) o una </a:t>
            </a:r>
            <a:r>
              <a:rPr lang="es-ES_tradnl" sz="2000" i="1" dirty="0"/>
              <a:t>binomial negativa </a:t>
            </a:r>
            <a:r>
              <a:rPr lang="es-ES_tradnl" sz="2000" dirty="0"/>
              <a:t>(</a:t>
            </a:r>
            <a:r>
              <a:rPr lang="es-ES_tradnl" sz="2000" dirty="0" err="1"/>
              <a:t>sobredispersión</a:t>
            </a:r>
            <a:r>
              <a:rPr lang="es-ES_tradnl" sz="2000" dirty="0"/>
              <a:t>).</a:t>
            </a:r>
          </a:p>
          <a:p>
            <a:pPr lvl="1"/>
            <a:endParaRPr lang="es-ES_tradnl" dirty="0"/>
          </a:p>
        </p:txBody>
      </p:sp>
      <p:pic>
        <p:nvPicPr>
          <p:cNvPr id="12" name="Imagen 11">
            <a:extLst>
              <a:ext uri="{FF2B5EF4-FFF2-40B4-BE49-F238E27FC236}">
                <a16:creationId xmlns:a16="http://schemas.microsoft.com/office/drawing/2014/main" id="{D31D4D9C-4201-1C45-81D3-EF897EB03566}"/>
              </a:ext>
            </a:extLst>
          </p:cNvPr>
          <p:cNvPicPr>
            <a:picLocks noChangeAspect="1"/>
          </p:cNvPicPr>
          <p:nvPr/>
        </p:nvPicPr>
        <p:blipFill>
          <a:blip r:embed="rId3"/>
          <a:stretch>
            <a:fillRect/>
          </a:stretch>
        </p:blipFill>
        <p:spPr>
          <a:xfrm>
            <a:off x="8394699" y="1217357"/>
            <a:ext cx="4102100" cy="3467100"/>
          </a:xfrm>
          <a:prstGeom prst="rect">
            <a:avLst/>
          </a:prstGeom>
        </p:spPr>
      </p:pic>
      <p:pic>
        <p:nvPicPr>
          <p:cNvPr id="14" name="Imagen 13">
            <a:extLst>
              <a:ext uri="{FF2B5EF4-FFF2-40B4-BE49-F238E27FC236}">
                <a16:creationId xmlns:a16="http://schemas.microsoft.com/office/drawing/2014/main" id="{AD3FD036-76A9-DB42-9C4D-63459FF34981}"/>
              </a:ext>
            </a:extLst>
          </p:cNvPr>
          <p:cNvPicPr>
            <a:picLocks noChangeAspect="1"/>
          </p:cNvPicPr>
          <p:nvPr/>
        </p:nvPicPr>
        <p:blipFill>
          <a:blip r:embed="rId4"/>
          <a:stretch>
            <a:fillRect/>
          </a:stretch>
        </p:blipFill>
        <p:spPr>
          <a:xfrm>
            <a:off x="8394700" y="4807462"/>
            <a:ext cx="3492500" cy="1841500"/>
          </a:xfrm>
          <a:prstGeom prst="rect">
            <a:avLst/>
          </a:prstGeom>
        </p:spPr>
      </p:pic>
      <p:sp>
        <p:nvSpPr>
          <p:cNvPr id="15" name="Elipse 14">
            <a:extLst>
              <a:ext uri="{FF2B5EF4-FFF2-40B4-BE49-F238E27FC236}">
                <a16:creationId xmlns:a16="http://schemas.microsoft.com/office/drawing/2014/main" id="{96408E1F-9055-A048-8000-8301EA60C182}"/>
              </a:ext>
            </a:extLst>
          </p:cNvPr>
          <p:cNvSpPr/>
          <p:nvPr/>
        </p:nvSpPr>
        <p:spPr>
          <a:xfrm>
            <a:off x="9964682" y="2984977"/>
            <a:ext cx="997973" cy="562266"/>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_tradnl" dirty="0">
              <a:solidFill>
                <a:sysClr val="windowText" lastClr="000000"/>
              </a:solidFill>
            </a:endParaRPr>
          </a:p>
        </p:txBody>
      </p:sp>
      <p:sp>
        <p:nvSpPr>
          <p:cNvPr id="16" name="Elipse 15">
            <a:extLst>
              <a:ext uri="{FF2B5EF4-FFF2-40B4-BE49-F238E27FC236}">
                <a16:creationId xmlns:a16="http://schemas.microsoft.com/office/drawing/2014/main" id="{0D9E16A4-3615-694F-8497-8B62E08E19BC}"/>
              </a:ext>
            </a:extLst>
          </p:cNvPr>
          <p:cNvSpPr/>
          <p:nvPr/>
        </p:nvSpPr>
        <p:spPr>
          <a:xfrm>
            <a:off x="9964682" y="2296833"/>
            <a:ext cx="997973" cy="473468"/>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_tradnl" dirty="0">
              <a:solidFill>
                <a:sysClr val="windowText" lastClr="000000"/>
              </a:solidFill>
            </a:endParaRPr>
          </a:p>
        </p:txBody>
      </p:sp>
    </p:spTree>
    <p:extLst>
      <p:ext uri="{BB962C8B-B14F-4D97-AF65-F5344CB8AC3E}">
        <p14:creationId xmlns:p14="http://schemas.microsoft.com/office/powerpoint/2010/main" val="30828378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40EBAF7-E040-9143-8DE5-A922932DD0E4}"/>
              </a:ext>
            </a:extLst>
          </p:cNvPr>
          <p:cNvPicPr>
            <a:picLocks noChangeAspect="1"/>
          </p:cNvPicPr>
          <p:nvPr/>
        </p:nvPicPr>
        <p:blipFill>
          <a:blip r:embed="rId2"/>
          <a:stretch>
            <a:fillRect/>
          </a:stretch>
        </p:blipFill>
        <p:spPr>
          <a:xfrm>
            <a:off x="1214762" y="1151351"/>
            <a:ext cx="10202057" cy="2030260"/>
          </a:xfrm>
          <a:prstGeom prst="rect">
            <a:avLst/>
          </a:prstGeom>
        </p:spPr>
      </p:pic>
      <p:sp>
        <p:nvSpPr>
          <p:cNvPr id="6" name="CuadroTexto 5">
            <a:extLst>
              <a:ext uri="{FF2B5EF4-FFF2-40B4-BE49-F238E27FC236}">
                <a16:creationId xmlns:a16="http://schemas.microsoft.com/office/drawing/2014/main" id="{4608E28B-FE5D-2C40-8E30-F1D5071E834E}"/>
              </a:ext>
            </a:extLst>
          </p:cNvPr>
          <p:cNvSpPr txBox="1"/>
          <p:nvPr/>
        </p:nvSpPr>
        <p:spPr>
          <a:xfrm>
            <a:off x="5674290" y="3557392"/>
            <a:ext cx="873060" cy="369332"/>
          </a:xfrm>
          <a:prstGeom prst="rect">
            <a:avLst/>
          </a:prstGeom>
          <a:noFill/>
        </p:spPr>
        <p:txBody>
          <a:bodyPr wrap="none" rtlCol="0">
            <a:spAutoFit/>
          </a:bodyPr>
          <a:lstStyle/>
          <a:p>
            <a:r>
              <a:rPr lang="es-ES_tradnl" dirty="0"/>
              <a:t>Suerte!</a:t>
            </a:r>
          </a:p>
        </p:txBody>
      </p:sp>
    </p:spTree>
    <p:extLst>
      <p:ext uri="{BB962C8B-B14F-4D97-AF65-F5344CB8AC3E}">
        <p14:creationId xmlns:p14="http://schemas.microsoft.com/office/powerpoint/2010/main" val="1678001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E26072-940F-3445-B722-17F954615D26}"/>
              </a:ext>
            </a:extLst>
          </p:cNvPr>
          <p:cNvSpPr>
            <a:spLocks noGrp="1"/>
          </p:cNvSpPr>
          <p:nvPr>
            <p:ph type="title"/>
          </p:nvPr>
        </p:nvSpPr>
        <p:spPr/>
        <p:txBody>
          <a:bodyPr/>
          <a:lstStyle/>
          <a:p>
            <a:r>
              <a:rPr lang="es-ES_tradnl" dirty="0"/>
              <a:t>¿Qué son los modelos de regresión? (I)</a:t>
            </a:r>
          </a:p>
        </p:txBody>
      </p:sp>
      <p:sp>
        <p:nvSpPr>
          <p:cNvPr id="3" name="Marcador de contenido 2">
            <a:extLst>
              <a:ext uri="{FF2B5EF4-FFF2-40B4-BE49-F238E27FC236}">
                <a16:creationId xmlns:a16="http://schemas.microsoft.com/office/drawing/2014/main" id="{596D0037-B439-6B47-84DD-0C80E9C9EED9}"/>
              </a:ext>
            </a:extLst>
          </p:cNvPr>
          <p:cNvSpPr>
            <a:spLocks noGrp="1"/>
          </p:cNvSpPr>
          <p:nvPr>
            <p:ph idx="1"/>
          </p:nvPr>
        </p:nvSpPr>
        <p:spPr>
          <a:xfrm>
            <a:off x="487471" y="1690688"/>
            <a:ext cx="6289110" cy="4351338"/>
          </a:xfrm>
        </p:spPr>
        <p:txBody>
          <a:bodyPr>
            <a:normAutofit fontScale="92500"/>
          </a:bodyPr>
          <a:lstStyle/>
          <a:p>
            <a:pPr marL="0" indent="0" algn="just">
              <a:buNone/>
            </a:pPr>
            <a:r>
              <a:rPr lang="es-ES_tradnl" dirty="0"/>
              <a:t>Definición general: un modelo matemático que busca determinar la relación entre una variable dependiente (Y), con respecto a una o varias variables independientes (X).</a:t>
            </a:r>
          </a:p>
          <a:p>
            <a:pPr marL="0" indent="0" algn="just">
              <a:buNone/>
            </a:pPr>
            <a:endParaRPr lang="es-ES_tradnl" dirty="0"/>
          </a:p>
          <a:p>
            <a:pPr marL="0" indent="0" algn="just">
              <a:buNone/>
            </a:pPr>
            <a:r>
              <a:rPr lang="es-ES_tradnl" dirty="0"/>
              <a:t>Nos ayuda a </a:t>
            </a:r>
            <a:r>
              <a:rPr lang="es-ES_tradnl" i="1" dirty="0"/>
              <a:t>explicar</a:t>
            </a:r>
            <a:r>
              <a:rPr lang="es-ES_tradnl" dirty="0"/>
              <a:t> o </a:t>
            </a:r>
            <a:r>
              <a:rPr lang="es-ES_tradnl" i="1" dirty="0"/>
              <a:t>predecir</a:t>
            </a:r>
            <a:r>
              <a:rPr lang="es-ES_tradnl" dirty="0"/>
              <a:t> el comportamiento de una variable dependiente en términos de causalidad. Y para ello, desde la ciencia política, planteamos un marco teórico, que se pone a prueba con el modelo de regresión.</a:t>
            </a:r>
          </a:p>
        </p:txBody>
      </p:sp>
      <p:pic>
        <p:nvPicPr>
          <p:cNvPr id="4" name="Imagen 3">
            <a:extLst>
              <a:ext uri="{FF2B5EF4-FFF2-40B4-BE49-F238E27FC236}">
                <a16:creationId xmlns:a16="http://schemas.microsoft.com/office/drawing/2014/main" id="{256BE013-D285-CC43-B3E8-DC5C88FB7F36}"/>
              </a:ext>
            </a:extLst>
          </p:cNvPr>
          <p:cNvPicPr>
            <a:picLocks noChangeAspect="1"/>
          </p:cNvPicPr>
          <p:nvPr/>
        </p:nvPicPr>
        <p:blipFill>
          <a:blip r:embed="rId2"/>
          <a:stretch>
            <a:fillRect/>
          </a:stretch>
        </p:blipFill>
        <p:spPr>
          <a:xfrm>
            <a:off x="7389336" y="2141950"/>
            <a:ext cx="4219520" cy="3150991"/>
          </a:xfrm>
          <a:prstGeom prst="rect">
            <a:avLst/>
          </a:prstGeom>
        </p:spPr>
      </p:pic>
    </p:spTree>
    <p:extLst>
      <p:ext uri="{BB962C8B-B14F-4D97-AF65-F5344CB8AC3E}">
        <p14:creationId xmlns:p14="http://schemas.microsoft.com/office/powerpoint/2010/main" val="2526273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E26072-940F-3445-B722-17F954615D26}"/>
              </a:ext>
            </a:extLst>
          </p:cNvPr>
          <p:cNvSpPr>
            <a:spLocks noGrp="1"/>
          </p:cNvSpPr>
          <p:nvPr>
            <p:ph type="title"/>
          </p:nvPr>
        </p:nvSpPr>
        <p:spPr/>
        <p:txBody>
          <a:bodyPr/>
          <a:lstStyle/>
          <a:p>
            <a:r>
              <a:rPr lang="es-ES_tradnl" dirty="0"/>
              <a:t>¿Qué son los modelos de regresión? (II)</a:t>
            </a:r>
          </a:p>
        </p:txBody>
      </p:sp>
      <p:sp>
        <p:nvSpPr>
          <p:cNvPr id="9" name="Marcador de contenido 2">
            <a:extLst>
              <a:ext uri="{FF2B5EF4-FFF2-40B4-BE49-F238E27FC236}">
                <a16:creationId xmlns:a16="http://schemas.microsoft.com/office/drawing/2014/main" id="{0FECF0D2-FA35-9F45-BC1F-F2467352D769}"/>
              </a:ext>
            </a:extLst>
          </p:cNvPr>
          <p:cNvSpPr>
            <a:spLocks noGrp="1"/>
          </p:cNvSpPr>
          <p:nvPr>
            <p:ph idx="1"/>
          </p:nvPr>
        </p:nvSpPr>
        <p:spPr>
          <a:xfrm>
            <a:off x="487470" y="1690688"/>
            <a:ext cx="11261943" cy="4351338"/>
          </a:xfrm>
        </p:spPr>
        <p:txBody>
          <a:bodyPr>
            <a:normAutofit fontScale="92500" lnSpcReduction="20000"/>
          </a:bodyPr>
          <a:lstStyle/>
          <a:p>
            <a:pPr marL="0" indent="0" algn="just">
              <a:buNone/>
            </a:pPr>
            <a:r>
              <a:rPr lang="es-ES_tradnl" dirty="0"/>
              <a:t>“Correlación no es igual a causalidad” o la importancia de </a:t>
            </a:r>
            <a:r>
              <a:rPr lang="es-ES_tradnl" i="1" dirty="0"/>
              <a:t>controlar </a:t>
            </a:r>
            <a:r>
              <a:rPr lang="es-ES_tradnl" dirty="0"/>
              <a:t>la relación entre variables e identificar explicaciones alternativas</a:t>
            </a:r>
          </a:p>
          <a:p>
            <a:pPr marL="0" indent="0" algn="just">
              <a:buNone/>
            </a:pPr>
            <a:endParaRPr lang="es-ES_tradnl" dirty="0"/>
          </a:p>
          <a:p>
            <a:pPr marL="0" indent="0" algn="just">
              <a:buNone/>
            </a:pPr>
            <a:r>
              <a:rPr lang="es-ES_tradnl" dirty="0"/>
              <a:t>En un estudio, se encontró que las personas más altas de un salón de clase también presentaron las notas más altas. ¿Esto implica que la altura determina la desempeño académico de los estudiantes? Tal vez no sea la altura, sino la edad de las personas del salón. Y, para demostrar que la altura impacta en las notas, habría que explorar esta relación </a:t>
            </a:r>
            <a:r>
              <a:rPr lang="es-ES_tradnl" i="1" dirty="0"/>
              <a:t>manteniendo la edad de todas las personas como constante.</a:t>
            </a:r>
          </a:p>
          <a:p>
            <a:pPr marL="0" indent="0" algn="just">
              <a:buNone/>
            </a:pPr>
            <a:endParaRPr lang="es-ES_tradnl" i="1" dirty="0"/>
          </a:p>
          <a:p>
            <a:pPr marL="0" indent="0" algn="just">
              <a:buNone/>
            </a:pPr>
            <a:r>
              <a:rPr lang="es-ES_tradnl" dirty="0"/>
              <a:t>De esto consta el control de variables, de mantener constantes (controlar) posibles explicaciones alternas o elementos exógenos que podrían afectar nuestra fenómeno de estudio.</a:t>
            </a:r>
          </a:p>
        </p:txBody>
      </p:sp>
    </p:spTree>
    <p:extLst>
      <p:ext uri="{BB962C8B-B14F-4D97-AF65-F5344CB8AC3E}">
        <p14:creationId xmlns:p14="http://schemas.microsoft.com/office/powerpoint/2010/main" val="2175343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1CF01A-6E15-ED47-905F-16673E03D30A}"/>
              </a:ext>
            </a:extLst>
          </p:cNvPr>
          <p:cNvSpPr>
            <a:spLocks noGrp="1"/>
          </p:cNvSpPr>
          <p:nvPr>
            <p:ph type="title"/>
          </p:nvPr>
        </p:nvSpPr>
        <p:spPr/>
        <p:txBody>
          <a:bodyPr/>
          <a:lstStyle/>
          <a:p>
            <a:r>
              <a:rPr lang="es-ES_tradnl" dirty="0"/>
              <a:t>Modelo de regresión lineal (I)</a:t>
            </a:r>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590DC083-8CBB-A146-9723-7E86C5A55BA4}"/>
                  </a:ext>
                </a:extLst>
              </p:cNvPr>
              <p:cNvSpPr txBox="1"/>
              <p:nvPr/>
            </p:nvSpPr>
            <p:spPr>
              <a:xfrm>
                <a:off x="2864285" y="2135689"/>
                <a:ext cx="6463430"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 sz="3200" b="0" i="1" smtClean="0">
                          <a:latin typeface="Cambria Math" panose="02040503050406030204" pitchFamily="18" charset="0"/>
                        </a:rPr>
                        <m:t>𝑌</m:t>
                      </m:r>
                      <m:r>
                        <a:rPr lang="es-ES" sz="3200" b="0" i="1" smtClean="0">
                          <a:latin typeface="Cambria Math" panose="02040503050406030204" pitchFamily="18" charset="0"/>
                        </a:rPr>
                        <m:t>=</m:t>
                      </m:r>
                      <m:r>
                        <a:rPr lang="es-ES" sz="3200" b="0" i="1" smtClean="0">
                          <a:latin typeface="Cambria Math" panose="02040503050406030204" pitchFamily="18" charset="0"/>
                        </a:rPr>
                        <m:t>𝐵</m:t>
                      </m:r>
                      <m:r>
                        <a:rPr lang="es-ES" sz="3200" b="0" i="1" smtClean="0">
                          <a:latin typeface="Cambria Math" panose="02040503050406030204" pitchFamily="18" charset="0"/>
                        </a:rPr>
                        <m:t>0+</m:t>
                      </m:r>
                      <m:r>
                        <a:rPr lang="es-ES" sz="3200" b="0" i="1" smtClean="0">
                          <a:latin typeface="Cambria Math" panose="02040503050406030204" pitchFamily="18" charset="0"/>
                        </a:rPr>
                        <m:t>𝐵</m:t>
                      </m:r>
                      <m:r>
                        <a:rPr lang="es-ES" sz="3200" b="0" i="1" smtClean="0">
                          <a:latin typeface="Cambria Math" panose="02040503050406030204" pitchFamily="18" charset="0"/>
                        </a:rPr>
                        <m:t>1∗</m:t>
                      </m:r>
                      <m:r>
                        <a:rPr lang="es-ES" sz="3200" b="0" i="1" smtClean="0">
                          <a:latin typeface="Cambria Math" panose="02040503050406030204" pitchFamily="18" charset="0"/>
                        </a:rPr>
                        <m:t>𝑋</m:t>
                      </m:r>
                      <m:r>
                        <a:rPr lang="es-ES" sz="3200" b="0" i="1" smtClean="0">
                          <a:latin typeface="Cambria Math" panose="02040503050406030204" pitchFamily="18" charset="0"/>
                        </a:rPr>
                        <m:t>1+…</m:t>
                      </m:r>
                      <m:r>
                        <a:rPr lang="es-ES" sz="3200" b="0" i="1" smtClean="0">
                          <a:latin typeface="Cambria Math" panose="02040503050406030204" pitchFamily="18" charset="0"/>
                        </a:rPr>
                        <m:t>𝐵𝑛</m:t>
                      </m:r>
                      <m:r>
                        <a:rPr lang="es-ES" sz="3200" b="0" i="1" smtClean="0">
                          <a:latin typeface="Cambria Math" panose="02040503050406030204" pitchFamily="18" charset="0"/>
                        </a:rPr>
                        <m:t>∗</m:t>
                      </m:r>
                      <m:r>
                        <a:rPr lang="es-ES" sz="3200" b="0" i="1" smtClean="0">
                          <a:latin typeface="Cambria Math" panose="02040503050406030204" pitchFamily="18" charset="0"/>
                        </a:rPr>
                        <m:t>𝑋𝑛</m:t>
                      </m:r>
                      <m:r>
                        <a:rPr lang="es-ES" sz="3200" b="0" i="1" smtClean="0">
                          <a:latin typeface="Cambria Math" panose="02040503050406030204" pitchFamily="18" charset="0"/>
                        </a:rPr>
                        <m:t>+</m:t>
                      </m:r>
                      <m:r>
                        <a:rPr lang="es-ES" sz="3200" b="0" i="1" smtClean="0">
                          <a:latin typeface="Cambria Math" panose="02040503050406030204" pitchFamily="18" charset="0"/>
                        </a:rPr>
                        <m:t>𝑒</m:t>
                      </m:r>
                    </m:oMath>
                  </m:oMathPara>
                </a14:m>
                <a:endParaRPr lang="es-ES" sz="3200" b="0" dirty="0"/>
              </a:p>
            </p:txBody>
          </p:sp>
        </mc:Choice>
        <mc:Fallback xmlns="">
          <p:sp>
            <p:nvSpPr>
              <p:cNvPr id="4" name="CuadroTexto 3">
                <a:extLst>
                  <a:ext uri="{FF2B5EF4-FFF2-40B4-BE49-F238E27FC236}">
                    <a16:creationId xmlns:a16="http://schemas.microsoft.com/office/drawing/2014/main" id="{590DC083-8CBB-A146-9723-7E86C5A55BA4}"/>
                  </a:ext>
                </a:extLst>
              </p:cNvPr>
              <p:cNvSpPr txBox="1">
                <a:spLocks noRot="1" noChangeAspect="1" noMove="1" noResize="1" noEditPoints="1" noAdjustHandles="1" noChangeArrowheads="1" noChangeShapeType="1" noTextEdit="1"/>
              </p:cNvSpPr>
              <p:nvPr/>
            </p:nvSpPr>
            <p:spPr>
              <a:xfrm>
                <a:off x="2864285" y="2135689"/>
                <a:ext cx="6463430" cy="492443"/>
              </a:xfrm>
              <a:prstGeom prst="rect">
                <a:avLst/>
              </a:prstGeom>
              <a:blipFill>
                <a:blip r:embed="rId2"/>
                <a:stretch>
                  <a:fillRect b="-5128"/>
                </a:stretch>
              </a:blipFill>
            </p:spPr>
            <p:txBody>
              <a:bodyPr/>
              <a:lstStyle/>
              <a:p>
                <a:r>
                  <a:rPr lang="es-ES_tradnl">
                    <a:noFill/>
                  </a:rPr>
                  <a:t> </a:t>
                </a:r>
              </a:p>
            </p:txBody>
          </p:sp>
        </mc:Fallback>
      </mc:AlternateContent>
      <p:sp>
        <p:nvSpPr>
          <p:cNvPr id="5" name="CuadroTexto 4">
            <a:extLst>
              <a:ext uri="{FF2B5EF4-FFF2-40B4-BE49-F238E27FC236}">
                <a16:creationId xmlns:a16="http://schemas.microsoft.com/office/drawing/2014/main" id="{D3002569-6DC1-954C-953B-62B946C41EBC}"/>
              </a:ext>
            </a:extLst>
          </p:cNvPr>
          <p:cNvSpPr txBox="1"/>
          <p:nvPr/>
        </p:nvSpPr>
        <p:spPr>
          <a:xfrm>
            <a:off x="1451975" y="3169085"/>
            <a:ext cx="9533351" cy="3477875"/>
          </a:xfrm>
          <a:prstGeom prst="rect">
            <a:avLst/>
          </a:prstGeom>
          <a:noFill/>
        </p:spPr>
        <p:txBody>
          <a:bodyPr wrap="square" rtlCol="0">
            <a:spAutoFit/>
          </a:bodyPr>
          <a:lstStyle/>
          <a:p>
            <a:pPr marL="285750" indent="-285750" algn="just">
              <a:buFont typeface="Arial" panose="020B0604020202020204" pitchFamily="34" charset="0"/>
              <a:buChar char="•"/>
            </a:pPr>
            <a:r>
              <a:rPr lang="es-ES_tradnl" sz="2000" dirty="0"/>
              <a:t>Y: la variable dependiente</a:t>
            </a:r>
          </a:p>
          <a:p>
            <a:pPr marL="285750" indent="-285750" algn="just">
              <a:buFont typeface="Arial" panose="020B0604020202020204" pitchFamily="34" charset="0"/>
              <a:buChar char="•"/>
            </a:pPr>
            <a:r>
              <a:rPr lang="es-ES_tradnl" sz="2000" dirty="0"/>
              <a:t>B0: el intercepto (por donde pasa la recta, el valor que toma Y cuando X o las </a:t>
            </a:r>
            <a:r>
              <a:rPr lang="es-ES_tradnl" sz="2000" dirty="0" err="1"/>
              <a:t>Xs</a:t>
            </a:r>
            <a:r>
              <a:rPr lang="es-ES_tradnl" sz="2000" dirty="0"/>
              <a:t> es igual a 0, etc.)</a:t>
            </a:r>
          </a:p>
          <a:p>
            <a:pPr marL="285750" indent="-285750" algn="just">
              <a:buFont typeface="Arial" panose="020B0604020202020204" pitchFamily="34" charset="0"/>
              <a:buChar char="•"/>
            </a:pPr>
            <a:r>
              <a:rPr lang="es-ES_tradnl" sz="2000" dirty="0"/>
              <a:t>B1: pendiente de la variable o el impacto que se tiene sobre la variable dependiente el aumento de un punto en la independiente.</a:t>
            </a:r>
          </a:p>
          <a:p>
            <a:pPr marL="285750" indent="-285750" algn="just">
              <a:buFont typeface="Arial" panose="020B0604020202020204" pitchFamily="34" charset="0"/>
              <a:buChar char="•"/>
            </a:pPr>
            <a:r>
              <a:rPr lang="es-ES_tradnl" sz="2000" dirty="0"/>
              <a:t>E: error residual o todo aquello que no puede ser explicar por el modelo </a:t>
            </a:r>
          </a:p>
          <a:p>
            <a:pPr marL="285750" indent="-285750" algn="just">
              <a:buFont typeface="Arial" panose="020B0604020202020204" pitchFamily="34" charset="0"/>
              <a:buChar char="•"/>
            </a:pPr>
            <a:endParaRPr lang="es-ES_tradnl" sz="2000" dirty="0"/>
          </a:p>
          <a:p>
            <a:pPr marL="285750" indent="-285750" algn="just">
              <a:buFont typeface="Arial" panose="020B0604020202020204" pitchFamily="34" charset="0"/>
              <a:buChar char="•"/>
            </a:pPr>
            <a:endParaRPr lang="es-ES_tradnl" sz="2000" dirty="0"/>
          </a:p>
          <a:p>
            <a:pPr marL="285750" indent="-285750" algn="just">
              <a:buFont typeface="Arial" panose="020B0604020202020204" pitchFamily="34" charset="0"/>
              <a:buChar char="•"/>
            </a:pPr>
            <a:endParaRPr lang="es-ES_tradnl" sz="2000" dirty="0"/>
          </a:p>
          <a:p>
            <a:pPr algn="just"/>
            <a:r>
              <a:rPr lang="es-ES_tradnl" sz="2000" dirty="0"/>
              <a:t>*La variable dependiente es una numérica continua no acotada. Pero en la práctica hay más flexibilidad con este tema.</a:t>
            </a:r>
          </a:p>
        </p:txBody>
      </p:sp>
    </p:spTree>
    <p:extLst>
      <p:ext uri="{BB962C8B-B14F-4D97-AF65-F5344CB8AC3E}">
        <p14:creationId xmlns:p14="http://schemas.microsoft.com/office/powerpoint/2010/main" val="1250795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1CF01A-6E15-ED47-905F-16673E03D30A}"/>
              </a:ext>
            </a:extLst>
          </p:cNvPr>
          <p:cNvSpPr>
            <a:spLocks noGrp="1"/>
          </p:cNvSpPr>
          <p:nvPr>
            <p:ph type="title"/>
          </p:nvPr>
        </p:nvSpPr>
        <p:spPr/>
        <p:txBody>
          <a:bodyPr/>
          <a:lstStyle/>
          <a:p>
            <a:r>
              <a:rPr lang="es-ES_tradnl" dirty="0"/>
              <a:t>Modelo de regresión lineal (II): linealidad</a:t>
            </a:r>
          </a:p>
        </p:txBody>
      </p:sp>
      <p:pic>
        <p:nvPicPr>
          <p:cNvPr id="6" name="Imagen 5">
            <a:extLst>
              <a:ext uri="{FF2B5EF4-FFF2-40B4-BE49-F238E27FC236}">
                <a16:creationId xmlns:a16="http://schemas.microsoft.com/office/drawing/2014/main" id="{CE9EFE4C-A154-5249-B391-36660518847C}"/>
              </a:ext>
            </a:extLst>
          </p:cNvPr>
          <p:cNvPicPr>
            <a:picLocks noChangeAspect="1"/>
          </p:cNvPicPr>
          <p:nvPr/>
        </p:nvPicPr>
        <p:blipFill rotWithShape="1">
          <a:blip r:embed="rId2"/>
          <a:srcRect b="2416"/>
          <a:stretch/>
        </p:blipFill>
        <p:spPr>
          <a:xfrm>
            <a:off x="6517710" y="1847206"/>
            <a:ext cx="4836090" cy="3472903"/>
          </a:xfrm>
          <a:prstGeom prst="rect">
            <a:avLst/>
          </a:prstGeom>
        </p:spPr>
      </p:pic>
      <p:pic>
        <p:nvPicPr>
          <p:cNvPr id="7" name="Imagen 6">
            <a:extLst>
              <a:ext uri="{FF2B5EF4-FFF2-40B4-BE49-F238E27FC236}">
                <a16:creationId xmlns:a16="http://schemas.microsoft.com/office/drawing/2014/main" id="{357EF3E2-6B9B-C843-922C-B900BEB4D20A}"/>
              </a:ext>
            </a:extLst>
          </p:cNvPr>
          <p:cNvPicPr>
            <a:picLocks noChangeAspect="1"/>
          </p:cNvPicPr>
          <p:nvPr/>
        </p:nvPicPr>
        <p:blipFill>
          <a:blip r:embed="rId3"/>
          <a:stretch>
            <a:fillRect/>
          </a:stretch>
        </p:blipFill>
        <p:spPr>
          <a:xfrm>
            <a:off x="7114126" y="5752200"/>
            <a:ext cx="3429000" cy="736600"/>
          </a:xfrm>
          <a:prstGeom prst="rect">
            <a:avLst/>
          </a:prstGeom>
        </p:spPr>
      </p:pic>
      <p:sp>
        <p:nvSpPr>
          <p:cNvPr id="3" name="CuadroTexto 2">
            <a:extLst>
              <a:ext uri="{FF2B5EF4-FFF2-40B4-BE49-F238E27FC236}">
                <a16:creationId xmlns:a16="http://schemas.microsoft.com/office/drawing/2014/main" id="{917AA46E-08B3-434A-8E1E-48A1CCB88308}"/>
              </a:ext>
            </a:extLst>
          </p:cNvPr>
          <p:cNvSpPr txBox="1"/>
          <p:nvPr/>
        </p:nvSpPr>
        <p:spPr>
          <a:xfrm>
            <a:off x="1401871" y="1953567"/>
            <a:ext cx="3921690" cy="3416320"/>
          </a:xfrm>
          <a:prstGeom prst="rect">
            <a:avLst/>
          </a:prstGeom>
          <a:noFill/>
        </p:spPr>
        <p:txBody>
          <a:bodyPr wrap="square" rtlCol="0">
            <a:spAutoFit/>
          </a:bodyPr>
          <a:lstStyle/>
          <a:p>
            <a:pPr algn="just"/>
            <a:r>
              <a:rPr lang="es-ES_tradnl" sz="2400" dirty="0"/>
              <a:t>Se asume una </a:t>
            </a:r>
            <a:r>
              <a:rPr lang="es-ES_tradnl" sz="2400" i="1" dirty="0"/>
              <a:t>relación lineal entre la Y y las </a:t>
            </a:r>
            <a:r>
              <a:rPr lang="es-ES_tradnl" sz="2400" i="1" dirty="0" err="1"/>
              <a:t>Xs</a:t>
            </a:r>
            <a:r>
              <a:rPr lang="es-ES_tradnl" sz="2400" dirty="0"/>
              <a:t>. Esperamos una línea roja que tienda a ser horizontal y un promedio de residuos (diferencia entre el valor esperado y observado de la data) cercano a 0. Más pequeño significa que está más pegado a la recta.</a:t>
            </a:r>
          </a:p>
        </p:txBody>
      </p:sp>
    </p:spTree>
    <p:extLst>
      <p:ext uri="{BB962C8B-B14F-4D97-AF65-F5344CB8AC3E}">
        <p14:creationId xmlns:p14="http://schemas.microsoft.com/office/powerpoint/2010/main" val="4134046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1CF01A-6E15-ED47-905F-16673E03D30A}"/>
              </a:ext>
            </a:extLst>
          </p:cNvPr>
          <p:cNvSpPr>
            <a:spLocks noGrp="1"/>
          </p:cNvSpPr>
          <p:nvPr>
            <p:ph type="title"/>
          </p:nvPr>
        </p:nvSpPr>
        <p:spPr/>
        <p:txBody>
          <a:bodyPr/>
          <a:lstStyle/>
          <a:p>
            <a:r>
              <a:rPr lang="es-ES_tradnl" dirty="0"/>
              <a:t>Modelo de regresión lineal (III): </a:t>
            </a:r>
            <a:r>
              <a:rPr lang="es-ES_tradnl" dirty="0" err="1"/>
              <a:t>homocedasticidad</a:t>
            </a:r>
            <a:endParaRPr lang="es-ES_tradnl" dirty="0"/>
          </a:p>
        </p:txBody>
      </p:sp>
      <p:sp>
        <p:nvSpPr>
          <p:cNvPr id="3" name="CuadroTexto 2">
            <a:extLst>
              <a:ext uri="{FF2B5EF4-FFF2-40B4-BE49-F238E27FC236}">
                <a16:creationId xmlns:a16="http://schemas.microsoft.com/office/drawing/2014/main" id="{917AA46E-08B3-434A-8E1E-48A1CCB88308}"/>
              </a:ext>
            </a:extLst>
          </p:cNvPr>
          <p:cNvSpPr txBox="1"/>
          <p:nvPr/>
        </p:nvSpPr>
        <p:spPr>
          <a:xfrm>
            <a:off x="1092860" y="2191562"/>
            <a:ext cx="4581429" cy="4154984"/>
          </a:xfrm>
          <a:prstGeom prst="rect">
            <a:avLst/>
          </a:prstGeom>
          <a:noFill/>
        </p:spPr>
        <p:txBody>
          <a:bodyPr wrap="square" rtlCol="0">
            <a:spAutoFit/>
          </a:bodyPr>
          <a:lstStyle/>
          <a:p>
            <a:pPr algn="just"/>
            <a:r>
              <a:rPr lang="es-ES_tradnl" sz="2400" dirty="0"/>
              <a:t>Esperamos que </a:t>
            </a:r>
            <a:r>
              <a:rPr lang="es-ES_tradnl" sz="2400" i="1" dirty="0"/>
              <a:t>las varianzas (dispersión) de los errores de estimación son constantes en el modelo de regresión</a:t>
            </a:r>
            <a:r>
              <a:rPr lang="es-ES_tradnl" sz="2400" dirty="0"/>
              <a:t>. Es decir, no existe un patrón o sesgo en en estos errores (un modelo </a:t>
            </a:r>
            <a:r>
              <a:rPr lang="es-ES_tradnl" sz="2400" dirty="0" err="1"/>
              <a:t>heterocedástico</a:t>
            </a:r>
            <a:r>
              <a:rPr lang="es-ES_tradnl" sz="2400" dirty="0"/>
              <a:t>).</a:t>
            </a:r>
          </a:p>
          <a:p>
            <a:pPr algn="just"/>
            <a:endParaRPr lang="es-ES_tradnl" sz="2400" dirty="0"/>
          </a:p>
          <a:p>
            <a:pPr algn="just"/>
            <a:r>
              <a:rPr lang="es-ES_tradnl" sz="2400" dirty="0"/>
              <a:t>Queremos una línea que sea horizontal y un valor de la prueba de </a:t>
            </a:r>
            <a:r>
              <a:rPr lang="es-ES" sz="2400" dirty="0" err="1"/>
              <a:t>Breusch</a:t>
            </a:r>
            <a:r>
              <a:rPr lang="es-ES" sz="2400" dirty="0"/>
              <a:t>-Pagan mayor a 0.05</a:t>
            </a:r>
            <a:endParaRPr lang="es-ES_tradnl" sz="2400" dirty="0"/>
          </a:p>
        </p:txBody>
      </p:sp>
      <p:pic>
        <p:nvPicPr>
          <p:cNvPr id="8" name="Imagen 7">
            <a:extLst>
              <a:ext uri="{FF2B5EF4-FFF2-40B4-BE49-F238E27FC236}">
                <a16:creationId xmlns:a16="http://schemas.microsoft.com/office/drawing/2014/main" id="{415BEEF6-C155-D644-8465-A3A5E5E2370F}"/>
              </a:ext>
            </a:extLst>
          </p:cNvPr>
          <p:cNvPicPr>
            <a:picLocks noChangeAspect="1"/>
          </p:cNvPicPr>
          <p:nvPr/>
        </p:nvPicPr>
        <p:blipFill>
          <a:blip r:embed="rId2"/>
          <a:stretch>
            <a:fillRect/>
          </a:stretch>
        </p:blipFill>
        <p:spPr>
          <a:xfrm>
            <a:off x="6516480" y="1551542"/>
            <a:ext cx="4540054" cy="3406572"/>
          </a:xfrm>
          <a:prstGeom prst="rect">
            <a:avLst/>
          </a:prstGeom>
        </p:spPr>
      </p:pic>
      <p:pic>
        <p:nvPicPr>
          <p:cNvPr id="9" name="Imagen 8">
            <a:extLst>
              <a:ext uri="{FF2B5EF4-FFF2-40B4-BE49-F238E27FC236}">
                <a16:creationId xmlns:a16="http://schemas.microsoft.com/office/drawing/2014/main" id="{5CFB5F5E-3C41-0C47-98E7-5A200DF3E7E9}"/>
              </a:ext>
            </a:extLst>
          </p:cNvPr>
          <p:cNvPicPr>
            <a:picLocks noChangeAspect="1"/>
          </p:cNvPicPr>
          <p:nvPr/>
        </p:nvPicPr>
        <p:blipFill>
          <a:blip r:embed="rId3"/>
          <a:stretch>
            <a:fillRect/>
          </a:stretch>
        </p:blipFill>
        <p:spPr>
          <a:xfrm>
            <a:off x="6855313" y="4958114"/>
            <a:ext cx="2235200" cy="762000"/>
          </a:xfrm>
          <a:prstGeom prst="rect">
            <a:avLst/>
          </a:prstGeom>
        </p:spPr>
      </p:pic>
      <p:pic>
        <p:nvPicPr>
          <p:cNvPr id="10" name="Imagen 9">
            <a:extLst>
              <a:ext uri="{FF2B5EF4-FFF2-40B4-BE49-F238E27FC236}">
                <a16:creationId xmlns:a16="http://schemas.microsoft.com/office/drawing/2014/main" id="{ABD72BD6-2DDA-8A44-84F3-DD7F47425E8C}"/>
              </a:ext>
            </a:extLst>
          </p:cNvPr>
          <p:cNvPicPr>
            <a:picLocks noChangeAspect="1"/>
          </p:cNvPicPr>
          <p:nvPr/>
        </p:nvPicPr>
        <p:blipFill rotWithShape="1">
          <a:blip r:embed="rId4"/>
          <a:srcRect r="71094"/>
          <a:stretch/>
        </p:blipFill>
        <p:spPr>
          <a:xfrm>
            <a:off x="6855313" y="5681454"/>
            <a:ext cx="3862389" cy="1066635"/>
          </a:xfrm>
          <a:prstGeom prst="rect">
            <a:avLst/>
          </a:prstGeom>
        </p:spPr>
      </p:pic>
    </p:spTree>
    <p:extLst>
      <p:ext uri="{BB962C8B-B14F-4D97-AF65-F5344CB8AC3E}">
        <p14:creationId xmlns:p14="http://schemas.microsoft.com/office/powerpoint/2010/main" val="990875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1CF01A-6E15-ED47-905F-16673E03D30A}"/>
              </a:ext>
            </a:extLst>
          </p:cNvPr>
          <p:cNvSpPr>
            <a:spLocks noGrp="1"/>
          </p:cNvSpPr>
          <p:nvPr>
            <p:ph type="title"/>
          </p:nvPr>
        </p:nvSpPr>
        <p:spPr/>
        <p:txBody>
          <a:bodyPr/>
          <a:lstStyle/>
          <a:p>
            <a:r>
              <a:rPr lang="es-ES_tradnl" dirty="0"/>
              <a:t>Modelo de regresión lineal (IV): normalidad de residuos</a:t>
            </a:r>
          </a:p>
        </p:txBody>
      </p:sp>
      <p:sp>
        <p:nvSpPr>
          <p:cNvPr id="3" name="CuadroTexto 2">
            <a:extLst>
              <a:ext uri="{FF2B5EF4-FFF2-40B4-BE49-F238E27FC236}">
                <a16:creationId xmlns:a16="http://schemas.microsoft.com/office/drawing/2014/main" id="{917AA46E-08B3-434A-8E1E-48A1CCB88308}"/>
              </a:ext>
            </a:extLst>
          </p:cNvPr>
          <p:cNvSpPr txBox="1"/>
          <p:nvPr/>
        </p:nvSpPr>
        <p:spPr>
          <a:xfrm>
            <a:off x="646695" y="2153984"/>
            <a:ext cx="4581429" cy="3785652"/>
          </a:xfrm>
          <a:prstGeom prst="rect">
            <a:avLst/>
          </a:prstGeom>
          <a:noFill/>
        </p:spPr>
        <p:txBody>
          <a:bodyPr wrap="square" rtlCol="0">
            <a:spAutoFit/>
          </a:bodyPr>
          <a:lstStyle/>
          <a:p>
            <a:pPr algn="just"/>
            <a:r>
              <a:rPr lang="es-PE" sz="2400" dirty="0"/>
              <a:t>Los residuos (la distancia entre el valor esperado y el observado de la variable) deben distribuirse de manera normal. </a:t>
            </a:r>
          </a:p>
          <a:p>
            <a:pPr algn="just"/>
            <a:endParaRPr lang="es-PE" sz="2400" dirty="0"/>
          </a:p>
          <a:p>
            <a:pPr algn="just"/>
            <a:r>
              <a:rPr lang="es-PE" sz="2400" dirty="0"/>
              <a:t>Esperamos que los puntos se acerquen lo más posible a la línea del gráfico y un p-valor de la prueba de Shapiro-Wilk mayor a 0.05.</a:t>
            </a:r>
            <a:endParaRPr lang="es-ES_tradnl" sz="2400" dirty="0"/>
          </a:p>
        </p:txBody>
      </p:sp>
      <p:pic>
        <p:nvPicPr>
          <p:cNvPr id="7" name="Imagen 6">
            <a:extLst>
              <a:ext uri="{FF2B5EF4-FFF2-40B4-BE49-F238E27FC236}">
                <a16:creationId xmlns:a16="http://schemas.microsoft.com/office/drawing/2014/main" id="{91FEA739-4D91-A34A-9AE4-258A2B3CECBE}"/>
              </a:ext>
            </a:extLst>
          </p:cNvPr>
          <p:cNvPicPr>
            <a:picLocks noChangeAspect="1"/>
          </p:cNvPicPr>
          <p:nvPr/>
        </p:nvPicPr>
        <p:blipFill>
          <a:blip r:embed="rId3"/>
          <a:stretch>
            <a:fillRect/>
          </a:stretch>
        </p:blipFill>
        <p:spPr>
          <a:xfrm>
            <a:off x="5576302" y="1592973"/>
            <a:ext cx="6395358" cy="3635323"/>
          </a:xfrm>
          <a:prstGeom prst="rect">
            <a:avLst/>
          </a:prstGeom>
        </p:spPr>
      </p:pic>
      <p:pic>
        <p:nvPicPr>
          <p:cNvPr id="11" name="Imagen 10">
            <a:extLst>
              <a:ext uri="{FF2B5EF4-FFF2-40B4-BE49-F238E27FC236}">
                <a16:creationId xmlns:a16="http://schemas.microsoft.com/office/drawing/2014/main" id="{DBD0FF10-16FE-8A4F-8829-DE8B56DCDABD}"/>
              </a:ext>
            </a:extLst>
          </p:cNvPr>
          <p:cNvPicPr>
            <a:picLocks noChangeAspect="1"/>
          </p:cNvPicPr>
          <p:nvPr/>
        </p:nvPicPr>
        <p:blipFill>
          <a:blip r:embed="rId4"/>
          <a:stretch>
            <a:fillRect/>
          </a:stretch>
        </p:blipFill>
        <p:spPr>
          <a:xfrm>
            <a:off x="8242499" y="5130581"/>
            <a:ext cx="2910114" cy="1570397"/>
          </a:xfrm>
          <a:prstGeom prst="rect">
            <a:avLst/>
          </a:prstGeom>
        </p:spPr>
      </p:pic>
    </p:spTree>
    <p:extLst>
      <p:ext uri="{BB962C8B-B14F-4D97-AF65-F5344CB8AC3E}">
        <p14:creationId xmlns:p14="http://schemas.microsoft.com/office/powerpoint/2010/main" val="176225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1CF01A-6E15-ED47-905F-16673E03D30A}"/>
              </a:ext>
            </a:extLst>
          </p:cNvPr>
          <p:cNvSpPr>
            <a:spLocks noGrp="1"/>
          </p:cNvSpPr>
          <p:nvPr>
            <p:ph type="title"/>
          </p:nvPr>
        </p:nvSpPr>
        <p:spPr/>
        <p:txBody>
          <a:bodyPr/>
          <a:lstStyle/>
          <a:p>
            <a:r>
              <a:rPr lang="es-ES_tradnl" dirty="0"/>
              <a:t>Modelo de regresión lineal (V): no multicolinealidad</a:t>
            </a:r>
          </a:p>
        </p:txBody>
      </p:sp>
      <p:sp>
        <p:nvSpPr>
          <p:cNvPr id="3" name="CuadroTexto 2">
            <a:extLst>
              <a:ext uri="{FF2B5EF4-FFF2-40B4-BE49-F238E27FC236}">
                <a16:creationId xmlns:a16="http://schemas.microsoft.com/office/drawing/2014/main" id="{917AA46E-08B3-434A-8E1E-48A1CCB88308}"/>
              </a:ext>
            </a:extLst>
          </p:cNvPr>
          <p:cNvSpPr txBox="1"/>
          <p:nvPr/>
        </p:nvSpPr>
        <p:spPr>
          <a:xfrm>
            <a:off x="646695" y="2153984"/>
            <a:ext cx="4581429" cy="3416320"/>
          </a:xfrm>
          <a:prstGeom prst="rect">
            <a:avLst/>
          </a:prstGeom>
          <a:noFill/>
        </p:spPr>
        <p:txBody>
          <a:bodyPr wrap="square" rtlCol="0">
            <a:spAutoFit/>
          </a:bodyPr>
          <a:lstStyle/>
          <a:p>
            <a:pPr algn="just"/>
            <a:r>
              <a:rPr lang="es-PE" sz="2400" dirty="0"/>
              <a:t>No queremos tener una fuerte correlación entre las variables independientes. En la práctica, estaríamos midiendo lo mismo dos veces. </a:t>
            </a:r>
          </a:p>
          <a:p>
            <a:pPr algn="just"/>
            <a:endParaRPr lang="es-PE" sz="2400" dirty="0"/>
          </a:p>
          <a:p>
            <a:pPr algn="just"/>
            <a:r>
              <a:rPr lang="es-PE" sz="2400" dirty="0"/>
              <a:t>Queremos una el </a:t>
            </a:r>
            <a:r>
              <a:rPr lang="es-ES" sz="2400" i="1" dirty="0"/>
              <a:t>Factor de Inflación de la Varianza, </a:t>
            </a:r>
            <a:r>
              <a:rPr lang="es-ES" sz="2400" dirty="0"/>
              <a:t>o prueba VIF, con valores menores a 5.</a:t>
            </a:r>
            <a:endParaRPr lang="es-ES_tradnl" sz="2400" dirty="0"/>
          </a:p>
        </p:txBody>
      </p:sp>
      <p:pic>
        <p:nvPicPr>
          <p:cNvPr id="6" name="Imagen 5">
            <a:extLst>
              <a:ext uri="{FF2B5EF4-FFF2-40B4-BE49-F238E27FC236}">
                <a16:creationId xmlns:a16="http://schemas.microsoft.com/office/drawing/2014/main" id="{4859DDF6-08C9-3345-8039-B23BC0045DA8}"/>
              </a:ext>
            </a:extLst>
          </p:cNvPr>
          <p:cNvPicPr>
            <a:picLocks noChangeAspect="1"/>
          </p:cNvPicPr>
          <p:nvPr/>
        </p:nvPicPr>
        <p:blipFill rotWithShape="1">
          <a:blip r:embed="rId3"/>
          <a:srcRect r="52109"/>
          <a:stretch/>
        </p:blipFill>
        <p:spPr>
          <a:xfrm>
            <a:off x="5522409" y="2539745"/>
            <a:ext cx="6063683" cy="1717929"/>
          </a:xfrm>
          <a:prstGeom prst="rect">
            <a:avLst/>
          </a:prstGeom>
        </p:spPr>
      </p:pic>
    </p:spTree>
    <p:extLst>
      <p:ext uri="{BB962C8B-B14F-4D97-AF65-F5344CB8AC3E}">
        <p14:creationId xmlns:p14="http://schemas.microsoft.com/office/powerpoint/2010/main" val="3414176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1CF01A-6E15-ED47-905F-16673E03D30A}"/>
              </a:ext>
            </a:extLst>
          </p:cNvPr>
          <p:cNvSpPr>
            <a:spLocks noGrp="1"/>
          </p:cNvSpPr>
          <p:nvPr>
            <p:ph type="title"/>
          </p:nvPr>
        </p:nvSpPr>
        <p:spPr/>
        <p:txBody>
          <a:bodyPr/>
          <a:lstStyle/>
          <a:p>
            <a:r>
              <a:rPr lang="es-ES_tradnl" dirty="0"/>
              <a:t>Modelo de regresión lineal (VI): cuidado con los valores influyentes</a:t>
            </a:r>
          </a:p>
        </p:txBody>
      </p:sp>
      <p:sp>
        <p:nvSpPr>
          <p:cNvPr id="3" name="CuadroTexto 2">
            <a:extLst>
              <a:ext uri="{FF2B5EF4-FFF2-40B4-BE49-F238E27FC236}">
                <a16:creationId xmlns:a16="http://schemas.microsoft.com/office/drawing/2014/main" id="{917AA46E-08B3-434A-8E1E-48A1CCB88308}"/>
              </a:ext>
            </a:extLst>
          </p:cNvPr>
          <p:cNvSpPr txBox="1"/>
          <p:nvPr/>
        </p:nvSpPr>
        <p:spPr>
          <a:xfrm>
            <a:off x="646695" y="2153984"/>
            <a:ext cx="4581429" cy="4632037"/>
          </a:xfrm>
          <a:prstGeom prst="rect">
            <a:avLst/>
          </a:prstGeom>
          <a:noFill/>
        </p:spPr>
        <p:txBody>
          <a:bodyPr wrap="square" rtlCol="0">
            <a:spAutoFit/>
          </a:bodyPr>
          <a:lstStyle/>
          <a:p>
            <a:pPr algn="just"/>
            <a:r>
              <a:rPr lang="es-PE" sz="2400" dirty="0"/>
              <a:t>Casos en nuestra data que no siguen el patrón general del resto de casos. </a:t>
            </a:r>
          </a:p>
          <a:p>
            <a:pPr algn="just"/>
            <a:endParaRPr lang="es-PE" sz="2400" dirty="0"/>
          </a:p>
          <a:p>
            <a:pPr algn="just"/>
            <a:r>
              <a:rPr lang="es-PE" sz="2400" dirty="0"/>
              <a:t>El gráfico para identificar influyentes es </a:t>
            </a:r>
            <a:r>
              <a:rPr lang="es-PE" sz="2400" i="1" dirty="0"/>
              <a:t>Residual vs. Leverage</a:t>
            </a:r>
            <a:r>
              <a:rPr lang="es-PE" sz="2400" dirty="0"/>
              <a:t>. En este gráfico, los patrones no son relevantes. Debemos buscar los casos identificados en el gráfico por encima de 1.</a:t>
            </a:r>
          </a:p>
          <a:p>
            <a:endParaRPr lang="es-ES_tradnl" sz="2400" dirty="0"/>
          </a:p>
        </p:txBody>
      </p:sp>
      <p:pic>
        <p:nvPicPr>
          <p:cNvPr id="5" name="Imagen 4">
            <a:extLst>
              <a:ext uri="{FF2B5EF4-FFF2-40B4-BE49-F238E27FC236}">
                <a16:creationId xmlns:a16="http://schemas.microsoft.com/office/drawing/2014/main" id="{55C0256D-DEAE-E647-8FC8-20B7EE5E4B06}"/>
              </a:ext>
            </a:extLst>
          </p:cNvPr>
          <p:cNvPicPr>
            <a:picLocks noChangeAspect="1"/>
          </p:cNvPicPr>
          <p:nvPr/>
        </p:nvPicPr>
        <p:blipFill>
          <a:blip r:embed="rId3"/>
          <a:stretch>
            <a:fillRect/>
          </a:stretch>
        </p:blipFill>
        <p:spPr>
          <a:xfrm>
            <a:off x="5918457" y="1933190"/>
            <a:ext cx="5097205" cy="2981076"/>
          </a:xfrm>
          <a:prstGeom prst="rect">
            <a:avLst/>
          </a:prstGeom>
        </p:spPr>
      </p:pic>
      <p:pic>
        <p:nvPicPr>
          <p:cNvPr id="7" name="Imagen 6">
            <a:extLst>
              <a:ext uri="{FF2B5EF4-FFF2-40B4-BE49-F238E27FC236}">
                <a16:creationId xmlns:a16="http://schemas.microsoft.com/office/drawing/2014/main" id="{2BA39008-F98B-844E-829D-F5D9E297D9B3}"/>
              </a:ext>
            </a:extLst>
          </p:cNvPr>
          <p:cNvPicPr>
            <a:picLocks noChangeAspect="1"/>
          </p:cNvPicPr>
          <p:nvPr/>
        </p:nvPicPr>
        <p:blipFill>
          <a:blip r:embed="rId4"/>
          <a:stretch>
            <a:fillRect/>
          </a:stretch>
        </p:blipFill>
        <p:spPr>
          <a:xfrm>
            <a:off x="5918457" y="4914266"/>
            <a:ext cx="4382112" cy="971686"/>
          </a:xfrm>
          <a:prstGeom prst="rect">
            <a:avLst/>
          </a:prstGeom>
        </p:spPr>
      </p:pic>
      <p:pic>
        <p:nvPicPr>
          <p:cNvPr id="8" name="Imagen 7">
            <a:extLst>
              <a:ext uri="{FF2B5EF4-FFF2-40B4-BE49-F238E27FC236}">
                <a16:creationId xmlns:a16="http://schemas.microsoft.com/office/drawing/2014/main" id="{BAE7CE54-98EF-1548-B439-67BA406119FE}"/>
              </a:ext>
            </a:extLst>
          </p:cNvPr>
          <p:cNvPicPr>
            <a:picLocks noChangeAspect="1"/>
          </p:cNvPicPr>
          <p:nvPr/>
        </p:nvPicPr>
        <p:blipFill>
          <a:blip r:embed="rId5"/>
          <a:stretch>
            <a:fillRect/>
          </a:stretch>
        </p:blipFill>
        <p:spPr>
          <a:xfrm>
            <a:off x="5918457" y="6040685"/>
            <a:ext cx="5669584" cy="745336"/>
          </a:xfrm>
          <a:prstGeom prst="rect">
            <a:avLst/>
          </a:prstGeom>
        </p:spPr>
      </p:pic>
    </p:spTree>
    <p:extLst>
      <p:ext uri="{BB962C8B-B14F-4D97-AF65-F5344CB8AC3E}">
        <p14:creationId xmlns:p14="http://schemas.microsoft.com/office/powerpoint/2010/main" val="119796880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1819</TotalTime>
  <Words>1442</Words>
  <Application>Microsoft Macintosh PowerPoint</Application>
  <PresentationFormat>Panorámica</PresentationFormat>
  <Paragraphs>103</Paragraphs>
  <Slides>19</Slides>
  <Notes>8</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19</vt:i4>
      </vt:variant>
    </vt:vector>
  </HeadingPairs>
  <TitlesOfParts>
    <vt:vector size="25" baseType="lpstr">
      <vt:lpstr>Arial</vt:lpstr>
      <vt:lpstr>Calibri</vt:lpstr>
      <vt:lpstr>Calibri Light</vt:lpstr>
      <vt:lpstr>Cambria Math</vt:lpstr>
      <vt:lpstr>Wingdings</vt:lpstr>
      <vt:lpstr>Tema de Office</vt:lpstr>
      <vt:lpstr>Modelos de regresión</vt:lpstr>
      <vt:lpstr>¿Qué son los modelos de regresión? (I)</vt:lpstr>
      <vt:lpstr>¿Qué son los modelos de regresión? (II)</vt:lpstr>
      <vt:lpstr>Modelo de regresión lineal (I)</vt:lpstr>
      <vt:lpstr>Modelo de regresión lineal (II): linealidad</vt:lpstr>
      <vt:lpstr>Modelo de regresión lineal (III): homocedasticidad</vt:lpstr>
      <vt:lpstr>Modelo de regresión lineal (IV): normalidad de residuos</vt:lpstr>
      <vt:lpstr>Modelo de regresión lineal (V): no multicolinealidad</vt:lpstr>
      <vt:lpstr>Modelo de regresión lineal (VI): cuidado con los valores influyentes</vt:lpstr>
      <vt:lpstr>Presentación de PowerPoint</vt:lpstr>
      <vt:lpstr>Modelo de regresión lineal (VII): interpretación</vt:lpstr>
      <vt:lpstr>Regresión logística binomial (I): Ahora pes</vt:lpstr>
      <vt:lpstr>Presentación de PowerPoint</vt:lpstr>
      <vt:lpstr>Regresión logística binomial (II)</vt:lpstr>
      <vt:lpstr>Regresión logística binomial (III)</vt:lpstr>
      <vt:lpstr>Regresión Poisson (I): Ahora pes x2</vt:lpstr>
      <vt:lpstr>Regresión Poisson (II)</vt:lpstr>
      <vt:lpstr>Regresión Poisson (II)</vt:lpstr>
      <vt:lpstr>Presentación de PowerPoint</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Modelos de regresión</dc:title>
  <dc:creator>Alexander Benites Alvarado</dc:creator>
  <cp:lastModifiedBy>Alexander Benites Alvarado</cp:lastModifiedBy>
  <cp:revision>25</cp:revision>
  <dcterms:created xsi:type="dcterms:W3CDTF">2021-10-15T21:59:19Z</dcterms:created>
  <dcterms:modified xsi:type="dcterms:W3CDTF">2022-10-01T00:27:49Z</dcterms:modified>
</cp:coreProperties>
</file>